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1" r:id="rId2"/>
  </p:sldMasterIdLst>
  <p:notesMasterIdLst>
    <p:notesMasterId r:id="rId52"/>
  </p:notesMasterIdLst>
  <p:handoutMasterIdLst>
    <p:handoutMasterId r:id="rId53"/>
  </p:handoutMasterIdLst>
  <p:sldIdLst>
    <p:sldId id="307" r:id="rId3"/>
    <p:sldId id="2064" r:id="rId4"/>
    <p:sldId id="2067" r:id="rId5"/>
    <p:sldId id="2066" r:id="rId6"/>
    <p:sldId id="1863" r:id="rId7"/>
    <p:sldId id="1867" r:id="rId8"/>
    <p:sldId id="1865" r:id="rId9"/>
    <p:sldId id="555" r:id="rId10"/>
    <p:sldId id="1862" r:id="rId11"/>
    <p:sldId id="2074" r:id="rId12"/>
    <p:sldId id="2013" r:id="rId13"/>
    <p:sldId id="1819" r:id="rId14"/>
    <p:sldId id="2099" r:id="rId15"/>
    <p:sldId id="2101" r:id="rId16"/>
    <p:sldId id="2055" r:id="rId17"/>
    <p:sldId id="1838" r:id="rId18"/>
    <p:sldId id="2018" r:id="rId19"/>
    <p:sldId id="2038" r:id="rId20"/>
    <p:sldId id="2048" r:id="rId21"/>
    <p:sldId id="2073" r:id="rId22"/>
    <p:sldId id="2075" r:id="rId23"/>
    <p:sldId id="2076" r:id="rId24"/>
    <p:sldId id="1869" r:id="rId25"/>
    <p:sldId id="257" r:id="rId26"/>
    <p:sldId id="1879" r:id="rId27"/>
    <p:sldId id="1870" r:id="rId28"/>
    <p:sldId id="2098" r:id="rId29"/>
    <p:sldId id="2082" r:id="rId30"/>
    <p:sldId id="2078" r:id="rId31"/>
    <p:sldId id="2081" r:id="rId32"/>
    <p:sldId id="2085" r:id="rId33"/>
    <p:sldId id="2090" r:id="rId34"/>
    <p:sldId id="2091" r:id="rId35"/>
    <p:sldId id="2092" r:id="rId36"/>
    <p:sldId id="2093" r:id="rId37"/>
    <p:sldId id="2094" r:id="rId38"/>
    <p:sldId id="2095" r:id="rId39"/>
    <p:sldId id="2079" r:id="rId40"/>
    <p:sldId id="1658" r:id="rId41"/>
    <p:sldId id="1664" r:id="rId42"/>
    <p:sldId id="2086" r:id="rId43"/>
    <p:sldId id="2087" r:id="rId44"/>
    <p:sldId id="2077" r:id="rId45"/>
    <p:sldId id="2069" r:id="rId46"/>
    <p:sldId id="1660" r:id="rId47"/>
    <p:sldId id="2070" r:id="rId48"/>
    <p:sldId id="2096" r:id="rId49"/>
    <p:sldId id="2068" r:id="rId50"/>
    <p:sldId id="210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1" autoAdjust="0"/>
    <p:restoredTop sz="94660"/>
  </p:normalViewPr>
  <p:slideViewPr>
    <p:cSldViewPr snapToGrid="0">
      <p:cViewPr varScale="1">
        <p:scale>
          <a:sx n="93" d="100"/>
          <a:sy n="93" d="100"/>
        </p:scale>
        <p:origin x="33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727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35E012-6C93-4181-9CCB-649FB9A896A9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E7E4D76D-B016-4FC4-BE0A-7A795652ADB5}">
      <dgm:prSet phldrT="[Text]"/>
      <dgm:spPr>
        <a:xfrm>
          <a:off x="2513" y="155931"/>
          <a:ext cx="2236592" cy="894636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Recon</a:t>
          </a:r>
        </a:p>
      </dgm:t>
    </dgm:pt>
    <dgm:pt modelId="{E03AD9C7-CCF1-45AB-91F4-94F1F81A5430}" type="parTrans" cxnId="{4E6E7647-2C63-4C4D-AE12-1BB1EA3AE28E}">
      <dgm:prSet/>
      <dgm:spPr/>
      <dgm:t>
        <a:bodyPr/>
        <a:lstStyle/>
        <a:p>
          <a:endParaRPr lang="en-US"/>
        </a:p>
      </dgm:t>
    </dgm:pt>
    <dgm:pt modelId="{BECFC93B-A68F-4B4A-8AEA-F95BF76F8AA4}" type="sibTrans" cxnId="{4E6E7647-2C63-4C4D-AE12-1BB1EA3AE28E}">
      <dgm:prSet/>
      <dgm:spPr/>
      <dgm:t>
        <a:bodyPr/>
        <a:lstStyle/>
        <a:p>
          <a:endParaRPr lang="en-US"/>
        </a:p>
      </dgm:t>
    </dgm:pt>
    <dgm:pt modelId="{9E0BD3AC-C880-4096-A427-0439C7F4A454}">
      <dgm:prSet phldrT="[Text]"/>
      <dgm:spPr>
        <a:xfrm>
          <a:off x="2015445" y="155931"/>
          <a:ext cx="2236592" cy="894636"/>
        </a:xfrm>
        <a:prstGeom prst="chevron">
          <a:avLst/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Compromise</a:t>
          </a:r>
        </a:p>
      </dgm:t>
    </dgm:pt>
    <dgm:pt modelId="{125CCC4F-8B59-4E21-BA6F-941731719907}" type="parTrans" cxnId="{BBC3B084-44A7-4192-9098-E82EAF134F57}">
      <dgm:prSet/>
      <dgm:spPr/>
      <dgm:t>
        <a:bodyPr/>
        <a:lstStyle/>
        <a:p>
          <a:endParaRPr lang="en-US"/>
        </a:p>
      </dgm:t>
    </dgm:pt>
    <dgm:pt modelId="{844313C6-DB25-4188-B2C3-FDEA915932AB}" type="sibTrans" cxnId="{BBC3B084-44A7-4192-9098-E82EAF134F57}">
      <dgm:prSet/>
      <dgm:spPr/>
      <dgm:t>
        <a:bodyPr/>
        <a:lstStyle/>
        <a:p>
          <a:endParaRPr lang="en-US"/>
        </a:p>
      </dgm:t>
    </dgm:pt>
    <dgm:pt modelId="{429DD64B-1455-4748-A8E6-44CBD147C038}">
      <dgm:prSet phldrT="[Text]"/>
      <dgm:spPr>
        <a:xfrm>
          <a:off x="4028378" y="155931"/>
          <a:ext cx="2236592" cy="894636"/>
        </a:xfrm>
        <a:prstGeom prst="chevron">
          <a:avLst/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Persistence</a:t>
          </a:r>
        </a:p>
      </dgm:t>
    </dgm:pt>
    <dgm:pt modelId="{54634128-9913-4FC5-A24D-A7CD85DE5C08}" type="parTrans" cxnId="{53F9B99A-7DD0-4ECD-8328-5A3CAF728BEB}">
      <dgm:prSet/>
      <dgm:spPr/>
      <dgm:t>
        <a:bodyPr/>
        <a:lstStyle/>
        <a:p>
          <a:endParaRPr lang="en-US"/>
        </a:p>
      </dgm:t>
    </dgm:pt>
    <dgm:pt modelId="{1BC2C323-5EA1-4ACB-A07F-EF17E618FAE3}" type="sibTrans" cxnId="{53F9B99A-7DD0-4ECD-8328-5A3CAF728BEB}">
      <dgm:prSet/>
      <dgm:spPr/>
      <dgm:t>
        <a:bodyPr/>
        <a:lstStyle/>
        <a:p>
          <a:endParaRPr lang="en-US"/>
        </a:p>
      </dgm:t>
    </dgm:pt>
    <dgm:pt modelId="{A11ADD96-1D27-4EC8-9D66-BC7A6CB17E77}">
      <dgm:prSet phldrT="[Text]"/>
      <dgm:spPr>
        <a:xfrm>
          <a:off x="6041311" y="155931"/>
          <a:ext cx="2236592" cy="894636"/>
        </a:xfrm>
        <a:prstGeom prst="chevron">
          <a:avLst/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Expansion</a:t>
          </a:r>
        </a:p>
      </dgm:t>
    </dgm:pt>
    <dgm:pt modelId="{D96B8F89-3C10-401E-9A76-CB3FF8B22149}" type="parTrans" cxnId="{77ABEDE3-00EB-401A-A1C2-6A72045DD1E7}">
      <dgm:prSet/>
      <dgm:spPr/>
      <dgm:t>
        <a:bodyPr/>
        <a:lstStyle/>
        <a:p>
          <a:endParaRPr lang="en-US"/>
        </a:p>
      </dgm:t>
    </dgm:pt>
    <dgm:pt modelId="{952C6D4F-92CB-4CC1-A1A8-441AAEDAA20E}" type="sibTrans" cxnId="{77ABEDE3-00EB-401A-A1C2-6A72045DD1E7}">
      <dgm:prSet/>
      <dgm:spPr/>
      <dgm:t>
        <a:bodyPr/>
        <a:lstStyle/>
        <a:p>
          <a:endParaRPr lang="en-US"/>
        </a:p>
      </dgm:t>
    </dgm:pt>
    <dgm:pt modelId="{BB88BF30-8B97-4E80-8E29-340AD47A3C8D}">
      <dgm:prSet phldrT="[Text]"/>
      <dgm:spPr>
        <a:xfrm>
          <a:off x="8054244" y="155931"/>
          <a:ext cx="2236592" cy="894636"/>
        </a:xfrm>
        <a:prstGeom prst="chevron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Actions on Intent</a:t>
          </a:r>
        </a:p>
      </dgm:t>
    </dgm:pt>
    <dgm:pt modelId="{2D7C06A7-9859-40B0-9165-1CF69A92CF64}" type="parTrans" cxnId="{29D7C9FD-8CA5-493E-B3A7-77FAC7869313}">
      <dgm:prSet/>
      <dgm:spPr/>
      <dgm:t>
        <a:bodyPr/>
        <a:lstStyle/>
        <a:p>
          <a:endParaRPr lang="en-US"/>
        </a:p>
      </dgm:t>
    </dgm:pt>
    <dgm:pt modelId="{1CCFE6AA-81D4-4851-A4BE-55DD91BBEC40}" type="sibTrans" cxnId="{29D7C9FD-8CA5-493E-B3A7-77FAC7869313}">
      <dgm:prSet/>
      <dgm:spPr/>
      <dgm:t>
        <a:bodyPr/>
        <a:lstStyle/>
        <a:p>
          <a:endParaRPr lang="en-US"/>
        </a:p>
      </dgm:t>
    </dgm:pt>
    <dgm:pt modelId="{3C7CDD44-1B86-4BCB-BC8C-6629473D6A0D}" type="pres">
      <dgm:prSet presAssocID="{8835E012-6C93-4181-9CCB-649FB9A896A9}" presName="Name0" presStyleCnt="0">
        <dgm:presLayoutVars>
          <dgm:dir/>
          <dgm:animLvl val="lvl"/>
          <dgm:resizeHandles val="exact"/>
        </dgm:presLayoutVars>
      </dgm:prSet>
      <dgm:spPr/>
    </dgm:pt>
    <dgm:pt modelId="{8FAFD7C3-4A38-4714-8170-85F7BBA22E54}" type="pres">
      <dgm:prSet presAssocID="{E7E4D76D-B016-4FC4-BE0A-7A795652ADB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8EAF73C-B8EC-4816-90B8-CC5360C5DB13}" type="pres">
      <dgm:prSet presAssocID="{BECFC93B-A68F-4B4A-8AEA-F95BF76F8AA4}" presName="parTxOnlySpace" presStyleCnt="0"/>
      <dgm:spPr/>
    </dgm:pt>
    <dgm:pt modelId="{EDB28896-6518-44D5-AD14-2CD7BFA63955}" type="pres">
      <dgm:prSet presAssocID="{9E0BD3AC-C880-4096-A427-0439C7F4A454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791753D-F243-4109-84BA-DFFC9B49134E}" type="pres">
      <dgm:prSet presAssocID="{844313C6-DB25-4188-B2C3-FDEA915932AB}" presName="parTxOnlySpace" presStyleCnt="0"/>
      <dgm:spPr/>
    </dgm:pt>
    <dgm:pt modelId="{BC0DA4D1-C0F3-4D4C-9A06-B14D43531636}" type="pres">
      <dgm:prSet presAssocID="{429DD64B-1455-4748-A8E6-44CBD147C03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E53DF5B-AE54-496E-93EF-B59E67A6E87F}" type="pres">
      <dgm:prSet presAssocID="{1BC2C323-5EA1-4ACB-A07F-EF17E618FAE3}" presName="parTxOnlySpace" presStyleCnt="0"/>
      <dgm:spPr/>
    </dgm:pt>
    <dgm:pt modelId="{2DA9B744-CD19-4CCE-B284-E70E701EB66C}" type="pres">
      <dgm:prSet presAssocID="{A11ADD96-1D27-4EC8-9D66-BC7A6CB17E7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3C44D75-102A-4AFC-9FF8-7EF2CD99AFA3}" type="pres">
      <dgm:prSet presAssocID="{952C6D4F-92CB-4CC1-A1A8-441AAEDAA20E}" presName="parTxOnlySpace" presStyleCnt="0"/>
      <dgm:spPr/>
    </dgm:pt>
    <dgm:pt modelId="{68D18D11-C6C2-44E0-84BE-37C1C1FA3AFE}" type="pres">
      <dgm:prSet presAssocID="{BB88BF30-8B97-4E80-8E29-340AD47A3C8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BEBFD22-782C-4C1E-9060-EEE95CE66CD6}" type="presOf" srcId="{A11ADD96-1D27-4EC8-9D66-BC7A6CB17E77}" destId="{2DA9B744-CD19-4CCE-B284-E70E701EB66C}" srcOrd="0" destOrd="0" presId="urn:microsoft.com/office/officeart/2005/8/layout/chevron1"/>
    <dgm:cxn modelId="{A10A6626-B1E5-4007-B298-90E73ACBE42B}" type="presOf" srcId="{429DD64B-1455-4748-A8E6-44CBD147C038}" destId="{BC0DA4D1-C0F3-4D4C-9A06-B14D43531636}" srcOrd="0" destOrd="0" presId="urn:microsoft.com/office/officeart/2005/8/layout/chevron1"/>
    <dgm:cxn modelId="{4E6E7647-2C63-4C4D-AE12-1BB1EA3AE28E}" srcId="{8835E012-6C93-4181-9CCB-649FB9A896A9}" destId="{E7E4D76D-B016-4FC4-BE0A-7A795652ADB5}" srcOrd="0" destOrd="0" parTransId="{E03AD9C7-CCF1-45AB-91F4-94F1F81A5430}" sibTransId="{BECFC93B-A68F-4B4A-8AEA-F95BF76F8AA4}"/>
    <dgm:cxn modelId="{A2BC3950-C2CC-4A59-A1A4-C862D2E43954}" type="presOf" srcId="{9E0BD3AC-C880-4096-A427-0439C7F4A454}" destId="{EDB28896-6518-44D5-AD14-2CD7BFA63955}" srcOrd="0" destOrd="0" presId="urn:microsoft.com/office/officeart/2005/8/layout/chevron1"/>
    <dgm:cxn modelId="{2E2F8559-0518-4476-A49E-90A2C22B94E4}" type="presOf" srcId="{8835E012-6C93-4181-9CCB-649FB9A896A9}" destId="{3C7CDD44-1B86-4BCB-BC8C-6629473D6A0D}" srcOrd="0" destOrd="0" presId="urn:microsoft.com/office/officeart/2005/8/layout/chevron1"/>
    <dgm:cxn modelId="{BBC3B084-44A7-4192-9098-E82EAF134F57}" srcId="{8835E012-6C93-4181-9CCB-649FB9A896A9}" destId="{9E0BD3AC-C880-4096-A427-0439C7F4A454}" srcOrd="1" destOrd="0" parTransId="{125CCC4F-8B59-4E21-BA6F-941731719907}" sibTransId="{844313C6-DB25-4188-B2C3-FDEA915932AB}"/>
    <dgm:cxn modelId="{53F9B99A-7DD0-4ECD-8328-5A3CAF728BEB}" srcId="{8835E012-6C93-4181-9CCB-649FB9A896A9}" destId="{429DD64B-1455-4748-A8E6-44CBD147C038}" srcOrd="2" destOrd="0" parTransId="{54634128-9913-4FC5-A24D-A7CD85DE5C08}" sibTransId="{1BC2C323-5EA1-4ACB-A07F-EF17E618FAE3}"/>
    <dgm:cxn modelId="{63B7AE9F-FF34-44D0-B4C5-03894F256097}" type="presOf" srcId="{E7E4D76D-B016-4FC4-BE0A-7A795652ADB5}" destId="{8FAFD7C3-4A38-4714-8170-85F7BBA22E54}" srcOrd="0" destOrd="0" presId="urn:microsoft.com/office/officeart/2005/8/layout/chevron1"/>
    <dgm:cxn modelId="{CAE2B0A1-A8F9-4C0A-B113-C3C452D83F97}" type="presOf" srcId="{BB88BF30-8B97-4E80-8E29-340AD47A3C8D}" destId="{68D18D11-C6C2-44E0-84BE-37C1C1FA3AFE}" srcOrd="0" destOrd="0" presId="urn:microsoft.com/office/officeart/2005/8/layout/chevron1"/>
    <dgm:cxn modelId="{77ABEDE3-00EB-401A-A1C2-6A72045DD1E7}" srcId="{8835E012-6C93-4181-9CCB-649FB9A896A9}" destId="{A11ADD96-1D27-4EC8-9D66-BC7A6CB17E77}" srcOrd="3" destOrd="0" parTransId="{D96B8F89-3C10-401E-9A76-CB3FF8B22149}" sibTransId="{952C6D4F-92CB-4CC1-A1A8-441AAEDAA20E}"/>
    <dgm:cxn modelId="{29D7C9FD-8CA5-493E-B3A7-77FAC7869313}" srcId="{8835E012-6C93-4181-9CCB-649FB9A896A9}" destId="{BB88BF30-8B97-4E80-8E29-340AD47A3C8D}" srcOrd="4" destOrd="0" parTransId="{2D7C06A7-9859-40B0-9165-1CF69A92CF64}" sibTransId="{1CCFE6AA-81D4-4851-A4BE-55DD91BBEC40}"/>
    <dgm:cxn modelId="{299F2CC2-D9BE-4EFC-92DA-09561546C198}" type="presParOf" srcId="{3C7CDD44-1B86-4BCB-BC8C-6629473D6A0D}" destId="{8FAFD7C3-4A38-4714-8170-85F7BBA22E54}" srcOrd="0" destOrd="0" presId="urn:microsoft.com/office/officeart/2005/8/layout/chevron1"/>
    <dgm:cxn modelId="{15966A29-FD81-4E5A-962C-326367C7812D}" type="presParOf" srcId="{3C7CDD44-1B86-4BCB-BC8C-6629473D6A0D}" destId="{C8EAF73C-B8EC-4816-90B8-CC5360C5DB13}" srcOrd="1" destOrd="0" presId="urn:microsoft.com/office/officeart/2005/8/layout/chevron1"/>
    <dgm:cxn modelId="{58AE2693-8D44-49EB-BC5B-D94B47153DFD}" type="presParOf" srcId="{3C7CDD44-1B86-4BCB-BC8C-6629473D6A0D}" destId="{EDB28896-6518-44D5-AD14-2CD7BFA63955}" srcOrd="2" destOrd="0" presId="urn:microsoft.com/office/officeart/2005/8/layout/chevron1"/>
    <dgm:cxn modelId="{676C8DFE-1536-4132-92C0-AA213D5B9454}" type="presParOf" srcId="{3C7CDD44-1B86-4BCB-BC8C-6629473D6A0D}" destId="{5791753D-F243-4109-84BA-DFFC9B49134E}" srcOrd="3" destOrd="0" presId="urn:microsoft.com/office/officeart/2005/8/layout/chevron1"/>
    <dgm:cxn modelId="{35D722BC-6224-4972-BCE9-472A4A1F16E7}" type="presParOf" srcId="{3C7CDD44-1B86-4BCB-BC8C-6629473D6A0D}" destId="{BC0DA4D1-C0F3-4D4C-9A06-B14D43531636}" srcOrd="4" destOrd="0" presId="urn:microsoft.com/office/officeart/2005/8/layout/chevron1"/>
    <dgm:cxn modelId="{979140E4-8B16-487F-B211-74799BD11D1D}" type="presParOf" srcId="{3C7CDD44-1B86-4BCB-BC8C-6629473D6A0D}" destId="{3E53DF5B-AE54-496E-93EF-B59E67A6E87F}" srcOrd="5" destOrd="0" presId="urn:microsoft.com/office/officeart/2005/8/layout/chevron1"/>
    <dgm:cxn modelId="{150A52CF-B72F-4E4F-BD3E-86E0129EDB4A}" type="presParOf" srcId="{3C7CDD44-1B86-4BCB-BC8C-6629473D6A0D}" destId="{2DA9B744-CD19-4CCE-B284-E70E701EB66C}" srcOrd="6" destOrd="0" presId="urn:microsoft.com/office/officeart/2005/8/layout/chevron1"/>
    <dgm:cxn modelId="{D563D21F-44C5-4B8F-9A87-6DFFB17ED26C}" type="presParOf" srcId="{3C7CDD44-1B86-4BCB-BC8C-6629473D6A0D}" destId="{13C44D75-102A-4AFC-9FF8-7EF2CD99AFA3}" srcOrd="7" destOrd="0" presId="urn:microsoft.com/office/officeart/2005/8/layout/chevron1"/>
    <dgm:cxn modelId="{68E3EBF6-DFE0-49F3-9778-D3D47AD893BE}" type="presParOf" srcId="{3C7CDD44-1B86-4BCB-BC8C-6629473D6A0D}" destId="{68D18D11-C6C2-44E0-84BE-37C1C1FA3AF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5D5EC8-CDE9-4FA2-8696-DD519DCE7E6A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C4B82-DC71-427A-A8A8-19ED75D0BF27}">
      <dgm:prSet phldrT="[Text]"/>
      <dgm:spPr/>
      <dgm:t>
        <a:bodyPr/>
        <a:lstStyle/>
        <a:p>
          <a:endParaRPr lang="en-US" dirty="0"/>
        </a:p>
      </dgm:t>
    </dgm:pt>
    <dgm:pt modelId="{4DF29FBA-12FE-4EB2-8ACE-B19F68D38BF4}" type="parTrans" cxnId="{4320D967-890A-4BA3-81B8-850FB5E56D08}">
      <dgm:prSet/>
      <dgm:spPr/>
      <dgm:t>
        <a:bodyPr/>
        <a:lstStyle/>
        <a:p>
          <a:endParaRPr lang="en-US"/>
        </a:p>
      </dgm:t>
    </dgm:pt>
    <dgm:pt modelId="{0BB59C29-3DBF-4F5C-BCAC-6D6FF502DC3D}" type="sibTrans" cxnId="{4320D967-890A-4BA3-81B8-850FB5E56D08}">
      <dgm:prSet/>
      <dgm:spPr/>
      <dgm:t>
        <a:bodyPr/>
        <a:lstStyle/>
        <a:p>
          <a:endParaRPr lang="en-US"/>
        </a:p>
      </dgm:t>
    </dgm:pt>
    <dgm:pt modelId="{998C793A-7525-45FC-B7B8-63E7C0773CAC}">
      <dgm:prSet phldrT="[Text]"/>
      <dgm:spPr/>
      <dgm:t>
        <a:bodyPr/>
        <a:lstStyle/>
        <a:p>
          <a:endParaRPr lang="en-US" dirty="0"/>
        </a:p>
      </dgm:t>
    </dgm:pt>
    <dgm:pt modelId="{976BA303-D3B9-47A0-B591-3BFE079CD039}" type="parTrans" cxnId="{F18DC363-F7DB-49AC-B902-0528D98220B6}">
      <dgm:prSet/>
      <dgm:spPr/>
      <dgm:t>
        <a:bodyPr/>
        <a:lstStyle/>
        <a:p>
          <a:endParaRPr lang="en-US"/>
        </a:p>
      </dgm:t>
    </dgm:pt>
    <dgm:pt modelId="{C1C44353-9F5A-4D57-BA80-EBE82EE91EBD}" type="sibTrans" cxnId="{F18DC363-F7DB-49AC-B902-0528D98220B6}">
      <dgm:prSet/>
      <dgm:spPr/>
      <dgm:t>
        <a:bodyPr/>
        <a:lstStyle/>
        <a:p>
          <a:endParaRPr lang="en-US"/>
        </a:p>
      </dgm:t>
    </dgm:pt>
    <dgm:pt modelId="{4F75DF63-8EB4-4FB2-AE13-4A3F09DC5BF0}">
      <dgm:prSet phldrT="[Text]"/>
      <dgm:spPr/>
      <dgm:t>
        <a:bodyPr/>
        <a:lstStyle/>
        <a:p>
          <a:endParaRPr lang="en-US" dirty="0"/>
        </a:p>
      </dgm:t>
    </dgm:pt>
    <dgm:pt modelId="{A973E96E-B6C3-4EB1-9E2E-7B4C54D560C2}" type="parTrans" cxnId="{FC7B6E54-7989-4D95-B6E8-6223BA090E41}">
      <dgm:prSet/>
      <dgm:spPr/>
      <dgm:t>
        <a:bodyPr/>
        <a:lstStyle/>
        <a:p>
          <a:endParaRPr lang="en-US"/>
        </a:p>
      </dgm:t>
    </dgm:pt>
    <dgm:pt modelId="{3F6F2902-D31D-4B87-BB54-2C9A533247CD}" type="sibTrans" cxnId="{FC7B6E54-7989-4D95-B6E8-6223BA090E41}">
      <dgm:prSet/>
      <dgm:spPr/>
      <dgm:t>
        <a:bodyPr/>
        <a:lstStyle/>
        <a:p>
          <a:endParaRPr lang="en-US"/>
        </a:p>
      </dgm:t>
    </dgm:pt>
    <dgm:pt modelId="{EE0605C4-DF58-49B5-A6A1-3D2E01E924D2}" type="pres">
      <dgm:prSet presAssocID="{385D5EC8-CDE9-4FA2-8696-DD519DCE7E6A}" presName="arrowDiagram" presStyleCnt="0">
        <dgm:presLayoutVars>
          <dgm:chMax val="5"/>
          <dgm:dir/>
          <dgm:resizeHandles val="exact"/>
        </dgm:presLayoutVars>
      </dgm:prSet>
      <dgm:spPr/>
    </dgm:pt>
    <dgm:pt modelId="{082DCB13-E875-4E82-A6E8-4C57C603BC05}" type="pres">
      <dgm:prSet presAssocID="{385D5EC8-CDE9-4FA2-8696-DD519DCE7E6A}" presName="arrow" presStyleLbl="bgShp" presStyleIdx="0" presStyleCnt="1"/>
      <dgm:spPr>
        <a:solidFill>
          <a:srgbClr val="D29A9A"/>
        </a:solidFill>
      </dgm:spPr>
    </dgm:pt>
    <dgm:pt modelId="{521DB983-8D65-43EA-8E52-60021E22F45B}" type="pres">
      <dgm:prSet presAssocID="{385D5EC8-CDE9-4FA2-8696-DD519DCE7E6A}" presName="arrowDiagram3" presStyleCnt="0"/>
      <dgm:spPr/>
    </dgm:pt>
    <dgm:pt modelId="{9B458F29-7FE3-47F1-8B2B-881794AD4907}" type="pres">
      <dgm:prSet presAssocID="{965C4B82-DC71-427A-A8A8-19ED75D0BF27}" presName="bullet3a" presStyleLbl="node1" presStyleIdx="0" presStyleCnt="3"/>
      <dgm:spPr/>
    </dgm:pt>
    <dgm:pt modelId="{0D4E319F-B2A1-4F44-8259-35AA43904B38}" type="pres">
      <dgm:prSet presAssocID="{965C4B82-DC71-427A-A8A8-19ED75D0BF27}" presName="textBox3a" presStyleLbl="revTx" presStyleIdx="0" presStyleCnt="3">
        <dgm:presLayoutVars>
          <dgm:bulletEnabled val="1"/>
        </dgm:presLayoutVars>
      </dgm:prSet>
      <dgm:spPr/>
    </dgm:pt>
    <dgm:pt modelId="{A326D225-8776-415C-905C-295420A22D53}" type="pres">
      <dgm:prSet presAssocID="{4F75DF63-8EB4-4FB2-AE13-4A3F09DC5BF0}" presName="bullet3b" presStyleLbl="node1" presStyleIdx="1" presStyleCnt="3"/>
      <dgm:spPr/>
    </dgm:pt>
    <dgm:pt modelId="{559ABC21-0A8A-4505-9ABA-D2CF7B7AEF8D}" type="pres">
      <dgm:prSet presAssocID="{4F75DF63-8EB4-4FB2-AE13-4A3F09DC5BF0}" presName="textBox3b" presStyleLbl="revTx" presStyleIdx="1" presStyleCnt="3">
        <dgm:presLayoutVars>
          <dgm:bulletEnabled val="1"/>
        </dgm:presLayoutVars>
      </dgm:prSet>
      <dgm:spPr/>
    </dgm:pt>
    <dgm:pt modelId="{70EBFF86-C6D1-427E-B8B5-668EDABBFF49}" type="pres">
      <dgm:prSet presAssocID="{998C793A-7525-45FC-B7B8-63E7C0773CAC}" presName="bullet3c" presStyleLbl="node1" presStyleIdx="2" presStyleCnt="3"/>
      <dgm:spPr/>
    </dgm:pt>
    <dgm:pt modelId="{ED590B6E-4024-4888-8FF8-B1512ACAA56A}" type="pres">
      <dgm:prSet presAssocID="{998C793A-7525-45FC-B7B8-63E7C0773CAC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F18DC363-F7DB-49AC-B902-0528D98220B6}" srcId="{385D5EC8-CDE9-4FA2-8696-DD519DCE7E6A}" destId="{998C793A-7525-45FC-B7B8-63E7C0773CAC}" srcOrd="2" destOrd="0" parTransId="{976BA303-D3B9-47A0-B591-3BFE079CD039}" sibTransId="{C1C44353-9F5A-4D57-BA80-EBE82EE91EBD}"/>
    <dgm:cxn modelId="{4320D967-890A-4BA3-81B8-850FB5E56D08}" srcId="{385D5EC8-CDE9-4FA2-8696-DD519DCE7E6A}" destId="{965C4B82-DC71-427A-A8A8-19ED75D0BF27}" srcOrd="0" destOrd="0" parTransId="{4DF29FBA-12FE-4EB2-8ACE-B19F68D38BF4}" sibTransId="{0BB59C29-3DBF-4F5C-BCAC-6D6FF502DC3D}"/>
    <dgm:cxn modelId="{00DB9D4D-CEAF-4A00-AE70-9887AFE24617}" type="presOf" srcId="{998C793A-7525-45FC-B7B8-63E7C0773CAC}" destId="{ED590B6E-4024-4888-8FF8-B1512ACAA56A}" srcOrd="0" destOrd="0" presId="urn:microsoft.com/office/officeart/2005/8/layout/arrow2"/>
    <dgm:cxn modelId="{FC7B6E54-7989-4D95-B6E8-6223BA090E41}" srcId="{385D5EC8-CDE9-4FA2-8696-DD519DCE7E6A}" destId="{4F75DF63-8EB4-4FB2-AE13-4A3F09DC5BF0}" srcOrd="1" destOrd="0" parTransId="{A973E96E-B6C3-4EB1-9E2E-7B4C54D560C2}" sibTransId="{3F6F2902-D31D-4B87-BB54-2C9A533247CD}"/>
    <dgm:cxn modelId="{A7033E8E-9510-480F-8649-F69933FD023A}" type="presOf" srcId="{965C4B82-DC71-427A-A8A8-19ED75D0BF27}" destId="{0D4E319F-B2A1-4F44-8259-35AA43904B38}" srcOrd="0" destOrd="0" presId="urn:microsoft.com/office/officeart/2005/8/layout/arrow2"/>
    <dgm:cxn modelId="{0D3FC7C6-13C7-4764-AF44-47407057FFFE}" type="presOf" srcId="{385D5EC8-CDE9-4FA2-8696-DD519DCE7E6A}" destId="{EE0605C4-DF58-49B5-A6A1-3D2E01E924D2}" srcOrd="0" destOrd="0" presId="urn:microsoft.com/office/officeart/2005/8/layout/arrow2"/>
    <dgm:cxn modelId="{44C5FAE5-9C23-4735-AD9A-D9EC8439B8A2}" type="presOf" srcId="{4F75DF63-8EB4-4FB2-AE13-4A3F09DC5BF0}" destId="{559ABC21-0A8A-4505-9ABA-D2CF7B7AEF8D}" srcOrd="0" destOrd="0" presId="urn:microsoft.com/office/officeart/2005/8/layout/arrow2"/>
    <dgm:cxn modelId="{0088DA2A-1BBA-40B2-9964-E618AF73A761}" type="presParOf" srcId="{EE0605C4-DF58-49B5-A6A1-3D2E01E924D2}" destId="{082DCB13-E875-4E82-A6E8-4C57C603BC05}" srcOrd="0" destOrd="0" presId="urn:microsoft.com/office/officeart/2005/8/layout/arrow2"/>
    <dgm:cxn modelId="{B793E61C-9844-43D1-8452-F9D43D7AD08F}" type="presParOf" srcId="{EE0605C4-DF58-49B5-A6A1-3D2E01E924D2}" destId="{521DB983-8D65-43EA-8E52-60021E22F45B}" srcOrd="1" destOrd="0" presId="urn:microsoft.com/office/officeart/2005/8/layout/arrow2"/>
    <dgm:cxn modelId="{69445288-5412-499C-B203-A859352343C1}" type="presParOf" srcId="{521DB983-8D65-43EA-8E52-60021E22F45B}" destId="{9B458F29-7FE3-47F1-8B2B-881794AD4907}" srcOrd="0" destOrd="0" presId="urn:microsoft.com/office/officeart/2005/8/layout/arrow2"/>
    <dgm:cxn modelId="{316805DB-E64A-4614-A0B2-4CB851D93BE2}" type="presParOf" srcId="{521DB983-8D65-43EA-8E52-60021E22F45B}" destId="{0D4E319F-B2A1-4F44-8259-35AA43904B38}" srcOrd="1" destOrd="0" presId="urn:microsoft.com/office/officeart/2005/8/layout/arrow2"/>
    <dgm:cxn modelId="{0109F2FD-49EB-48A6-884A-FE391A01C17F}" type="presParOf" srcId="{521DB983-8D65-43EA-8E52-60021E22F45B}" destId="{A326D225-8776-415C-905C-295420A22D53}" srcOrd="2" destOrd="0" presId="urn:microsoft.com/office/officeart/2005/8/layout/arrow2"/>
    <dgm:cxn modelId="{178B615B-C958-48E7-BEAC-B40DAB54E06D}" type="presParOf" srcId="{521DB983-8D65-43EA-8E52-60021E22F45B}" destId="{559ABC21-0A8A-4505-9ABA-D2CF7B7AEF8D}" srcOrd="3" destOrd="0" presId="urn:microsoft.com/office/officeart/2005/8/layout/arrow2"/>
    <dgm:cxn modelId="{FF6E7B43-E314-4D0F-9506-A875119D52C7}" type="presParOf" srcId="{521DB983-8D65-43EA-8E52-60021E22F45B}" destId="{70EBFF86-C6D1-427E-B8B5-668EDABBFF49}" srcOrd="4" destOrd="0" presId="urn:microsoft.com/office/officeart/2005/8/layout/arrow2"/>
    <dgm:cxn modelId="{A295E94F-8FE4-4BD5-8A68-3A2EB8430CA1}" type="presParOf" srcId="{521DB983-8D65-43EA-8E52-60021E22F45B}" destId="{ED590B6E-4024-4888-8FF8-B1512ACAA56A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FD7C3-4A38-4714-8170-85F7BBA22E54}">
      <dsp:nvSpPr>
        <dsp:cNvPr id="0" name=""/>
        <dsp:cNvSpPr/>
      </dsp:nvSpPr>
      <dsp:spPr>
        <a:xfrm>
          <a:off x="2513" y="155931"/>
          <a:ext cx="2236592" cy="894636"/>
        </a:xfrm>
        <a:prstGeom prst="chevron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Recon</a:t>
          </a:r>
        </a:p>
      </dsp:txBody>
      <dsp:txXfrm>
        <a:off x="449831" y="155931"/>
        <a:ext cx="1341956" cy="894636"/>
      </dsp:txXfrm>
    </dsp:sp>
    <dsp:sp modelId="{EDB28896-6518-44D5-AD14-2CD7BFA63955}">
      <dsp:nvSpPr>
        <dsp:cNvPr id="0" name=""/>
        <dsp:cNvSpPr/>
      </dsp:nvSpPr>
      <dsp:spPr>
        <a:xfrm>
          <a:off x="2015445" y="155931"/>
          <a:ext cx="2236592" cy="894636"/>
        </a:xfrm>
        <a:prstGeom prst="chevron">
          <a:avLst/>
        </a:prstGeom>
        <a:solidFill>
          <a:srgbClr val="5B9BD5">
            <a:hueOff val="-1689636"/>
            <a:satOff val="-4355"/>
            <a:lumOff val="-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Compromise</a:t>
          </a:r>
        </a:p>
      </dsp:txBody>
      <dsp:txXfrm>
        <a:off x="2462763" y="155931"/>
        <a:ext cx="1341956" cy="894636"/>
      </dsp:txXfrm>
    </dsp:sp>
    <dsp:sp modelId="{BC0DA4D1-C0F3-4D4C-9A06-B14D43531636}">
      <dsp:nvSpPr>
        <dsp:cNvPr id="0" name=""/>
        <dsp:cNvSpPr/>
      </dsp:nvSpPr>
      <dsp:spPr>
        <a:xfrm>
          <a:off x="4028378" y="155931"/>
          <a:ext cx="2236592" cy="894636"/>
        </a:xfrm>
        <a:prstGeom prst="chevron">
          <a:avLst/>
        </a:prstGeom>
        <a:solidFill>
          <a:srgbClr val="5B9BD5">
            <a:hueOff val="-3379271"/>
            <a:satOff val="-8710"/>
            <a:lumOff val="-588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Persistence</a:t>
          </a:r>
        </a:p>
      </dsp:txBody>
      <dsp:txXfrm>
        <a:off x="4475696" y="155931"/>
        <a:ext cx="1341956" cy="894636"/>
      </dsp:txXfrm>
    </dsp:sp>
    <dsp:sp modelId="{2DA9B744-CD19-4CCE-B284-E70E701EB66C}">
      <dsp:nvSpPr>
        <dsp:cNvPr id="0" name=""/>
        <dsp:cNvSpPr/>
      </dsp:nvSpPr>
      <dsp:spPr>
        <a:xfrm>
          <a:off x="6041311" y="155931"/>
          <a:ext cx="2236592" cy="894636"/>
        </a:xfrm>
        <a:prstGeom prst="chevron">
          <a:avLst/>
        </a:prstGeom>
        <a:solidFill>
          <a:srgbClr val="5B9BD5">
            <a:hueOff val="-5068907"/>
            <a:satOff val="-13064"/>
            <a:lumOff val="-882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Expansion</a:t>
          </a:r>
        </a:p>
      </dsp:txBody>
      <dsp:txXfrm>
        <a:off x="6488629" y="155931"/>
        <a:ext cx="1341956" cy="894636"/>
      </dsp:txXfrm>
    </dsp:sp>
    <dsp:sp modelId="{68D18D11-C6C2-44E0-84BE-37C1C1FA3AFE}">
      <dsp:nvSpPr>
        <dsp:cNvPr id="0" name=""/>
        <dsp:cNvSpPr/>
      </dsp:nvSpPr>
      <dsp:spPr>
        <a:xfrm>
          <a:off x="8054244" y="155931"/>
          <a:ext cx="2236592" cy="894636"/>
        </a:xfrm>
        <a:prstGeom prst="chevron">
          <a:avLst/>
        </a:prstGeom>
        <a:solidFill>
          <a:srgbClr val="5B9BD5">
            <a:hueOff val="-6758543"/>
            <a:satOff val="-17419"/>
            <a:lumOff val="-1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Actions on Intent</a:t>
          </a:r>
        </a:p>
      </dsp:txBody>
      <dsp:txXfrm>
        <a:off x="8501562" y="155931"/>
        <a:ext cx="1341956" cy="894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DCB13-E875-4E82-A6E8-4C57C603BC05}">
      <dsp:nvSpPr>
        <dsp:cNvPr id="0" name=""/>
        <dsp:cNvSpPr/>
      </dsp:nvSpPr>
      <dsp:spPr>
        <a:xfrm>
          <a:off x="2468820" y="0"/>
          <a:ext cx="5977441" cy="3735901"/>
        </a:xfrm>
        <a:prstGeom prst="swooshArrow">
          <a:avLst>
            <a:gd name="adj1" fmla="val 25000"/>
            <a:gd name="adj2" fmla="val 25000"/>
          </a:avLst>
        </a:prstGeom>
        <a:solidFill>
          <a:srgbClr val="D29A9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58F29-7FE3-47F1-8B2B-881794AD4907}">
      <dsp:nvSpPr>
        <dsp:cNvPr id="0" name=""/>
        <dsp:cNvSpPr/>
      </dsp:nvSpPr>
      <dsp:spPr>
        <a:xfrm>
          <a:off x="3227955" y="2578518"/>
          <a:ext cx="155413" cy="1554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E319F-B2A1-4F44-8259-35AA43904B38}">
      <dsp:nvSpPr>
        <dsp:cNvPr id="0" name=""/>
        <dsp:cNvSpPr/>
      </dsp:nvSpPr>
      <dsp:spPr>
        <a:xfrm>
          <a:off x="3305662" y="2656225"/>
          <a:ext cx="1392743" cy="107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50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305662" y="2656225"/>
        <a:ext cx="1392743" cy="1079675"/>
      </dsp:txXfrm>
    </dsp:sp>
    <dsp:sp modelId="{A326D225-8776-415C-905C-295420A22D53}">
      <dsp:nvSpPr>
        <dsp:cNvPr id="0" name=""/>
        <dsp:cNvSpPr/>
      </dsp:nvSpPr>
      <dsp:spPr>
        <a:xfrm>
          <a:off x="4599778" y="1563100"/>
          <a:ext cx="280939" cy="280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ABC21-0A8A-4505-9ABA-D2CF7B7AEF8D}">
      <dsp:nvSpPr>
        <dsp:cNvPr id="0" name=""/>
        <dsp:cNvSpPr/>
      </dsp:nvSpPr>
      <dsp:spPr>
        <a:xfrm>
          <a:off x="4740248" y="1703570"/>
          <a:ext cx="1434585" cy="2032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64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740248" y="1703570"/>
        <a:ext cx="1434585" cy="2032330"/>
      </dsp:txXfrm>
    </dsp:sp>
    <dsp:sp modelId="{70EBFF86-C6D1-427E-B8B5-668EDABBFF49}">
      <dsp:nvSpPr>
        <dsp:cNvPr id="0" name=""/>
        <dsp:cNvSpPr/>
      </dsp:nvSpPr>
      <dsp:spPr>
        <a:xfrm>
          <a:off x="6249552" y="945182"/>
          <a:ext cx="388533" cy="3885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90B6E-4024-4888-8FF8-B1512ACAA56A}">
      <dsp:nvSpPr>
        <dsp:cNvPr id="0" name=""/>
        <dsp:cNvSpPr/>
      </dsp:nvSpPr>
      <dsp:spPr>
        <a:xfrm>
          <a:off x="6443819" y="1139449"/>
          <a:ext cx="1434585" cy="2596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876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443819" y="1139449"/>
        <a:ext cx="1434585" cy="2596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8C5E75-454A-4A9C-8347-882AFEF520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8B770-0777-4262-B1A1-85ABC1853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C55B4-2C5E-4D47-B0C2-AA2956536583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13B92-C6D1-4AD4-9AD4-0C04FC027C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63931-61D6-46EC-90C9-4A8C3D782B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C559A-8BE9-463D-9ECA-61DA8F0B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21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B1D0B-E522-4252-90BA-4056FF29C851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A9C07-3FB9-43BB-8403-34E14AC4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1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195EB-D63B-4AE2-AA1C-79EA13D10E9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6/5/2019 10:13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38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" y="1183"/>
            <a:ext cx="12191377" cy="685563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6" cy="30347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1"/>
            <a:ext cx="7171399" cy="2649616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4773830"/>
            <a:ext cx="7171399" cy="87708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3" y="5630286"/>
            <a:ext cx="1774922" cy="7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0421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567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31969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17939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26511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352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25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950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5015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972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" y="1183"/>
            <a:ext cx="12191377" cy="68556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6" cy="303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3" y="5630286"/>
            <a:ext cx="1774922" cy="7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813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813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73874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3" cy="3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9355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9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3CD3-691C-4B14-B1FB-2DA530B0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C8716-DFCC-47F0-8E84-A81FC80E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51351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206EB-3D63-4CC2-B149-3D0FF7F2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1EF8-9A66-41C8-8828-4D4A7D61B1CC}" type="datetime1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ADDB-7CDF-490C-B407-DF5DBB32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50500-5C31-4C6E-946B-F74E4FD5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F75ED-1C45-4EED-B7BF-AA14760EE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3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D6B8-A577-44A1-A875-99DF678D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F7F5-D5B5-44EE-AA08-71E8019F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457BB-DA47-4731-92EC-44B03531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F92D-A947-48AF-825C-B31752741DAA}" type="datetime1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FC269-4F27-4966-9ABA-D41478FB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DC86A-83F6-42D4-AFF2-7842A695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0F6C1-7227-473D-B2AB-546D2FE0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9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" y="1184"/>
            <a:ext cx="12191377" cy="685563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7" y="470746"/>
            <a:ext cx="1421436" cy="30347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40" y="2104751"/>
            <a:ext cx="7171399" cy="2649616"/>
          </a:xfrm>
          <a:noFill/>
        </p:spPr>
        <p:txBody>
          <a:bodyPr lIns="146304" tIns="91440" rIns="146304" bIns="91440" anchor="b" anchorCtr="0"/>
          <a:lstStyle>
            <a:lvl1pPr>
              <a:defRPr sz="5293" spc="-98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40" y="4773830"/>
            <a:ext cx="7171399" cy="87708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25664">
                      <a:srgbClr val="FFFFFF"/>
                    </a:gs>
                    <a:gs pos="41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4" y="5630287"/>
            <a:ext cx="1774922" cy="7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" y="1184"/>
            <a:ext cx="12191377" cy="68556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7" y="470746"/>
            <a:ext cx="1421436" cy="303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4" y="5630287"/>
            <a:ext cx="1774922" cy="7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358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671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0146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866362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123107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7811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9765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1110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5020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9697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342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15929">
                      <a:srgbClr val="1E1E1E"/>
                    </a:gs>
                    <a:gs pos="43000">
                      <a:srgbClr val="1E1E1E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3558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39128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023830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650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76991">
                      <a:srgbClr val="1E1E1E"/>
                    </a:gs>
                    <a:gs pos="38000">
                      <a:srgbClr val="1E1E1E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3636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288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29641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96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01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656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39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" y="470746"/>
            <a:ext cx="1421433" cy="3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912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99758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0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2207" y="64353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931337" y="1421681"/>
            <a:ext cx="10792831" cy="72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26725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72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3A9C-30B9-42A5-93FB-C20662EE6FFC}" type="datetime1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265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1BDC-CD13-4509-92EC-96B3F285FB8E}" type="datetime1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8E4F8-DE10-44A4-89DD-89F165FC1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3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174652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490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861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2896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" y="1466"/>
            <a:ext cx="12191376" cy="68556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5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9" r:id="rId25"/>
    <p:sldLayoutId id="2147483700" r:id="rId26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" y="1467"/>
            <a:ext cx="12191376" cy="68556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2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hyperlink" Target="https://www.blackhat.com/us-18/training/data-breaches-detection-investigation-and-response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hyperlink" Target="https://adsecurity.org/wp-content/uploads/2017/11/HIPConf2017-Metcalf-WhenWorldsCollideSecurityinaCloudEnabledEnvironment-Final2.pdf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adsecurity.org/wp-content/uploads/2019/04/2019-BSidesCharm-YouMovedtoOffice365NowWhat-Metcalf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hyperlink" Target="https://www.justice.gov/usao-sdny/press-release/file/1045781/download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content.fireeye.com/m-trends/rpt-m-trends-2017" TargetMode="Externa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reakdev.org/evilginx-2-next-generation-of-phishing-2fa-token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fthack/MailSniper" TargetMode="External"/><Relationship Id="rId13" Type="http://schemas.openxmlformats.org/officeDocument/2006/relationships/hyperlink" Target="https://twitter.com/domchell/status/1126484924184322049" TargetMode="External"/><Relationship Id="rId18" Type="http://schemas.openxmlformats.org/officeDocument/2006/relationships/hyperlink" Target="https://bitbucket.org/grimhacker/office365userenum/src/master/office365userenum.py" TargetMode="External"/><Relationship Id="rId26" Type="http://schemas.openxmlformats.org/officeDocument/2006/relationships/hyperlink" Target="https://docs.microsoft.com/en-us/office365/admin/add-users/about-admin-roles?view=o365-worldwide" TargetMode="External"/><Relationship Id="rId39" Type="http://schemas.openxmlformats.org/officeDocument/2006/relationships/hyperlink" Target="http://h.foofus.net/?p=784" TargetMode="External"/><Relationship Id="rId3" Type="http://schemas.openxmlformats.org/officeDocument/2006/relationships/diagramLayout" Target="../diagrams/layout1.xml"/><Relationship Id="rId21" Type="http://schemas.openxmlformats.org/officeDocument/2006/relationships/hyperlink" Target="https://github.com/sensepost/ruler/wiki/Brute-Force" TargetMode="External"/><Relationship Id="rId34" Type="http://schemas.openxmlformats.org/officeDocument/2006/relationships/hyperlink" Target="https://sensepost.com/blog/2017/outlook-forms-and-shells/" TargetMode="External"/><Relationship Id="rId42" Type="http://schemas.openxmlformats.org/officeDocument/2006/relationships/hyperlink" Target="Invoke-PasswordSprayOWA%20&amp;%20Invoke-PasswordSprayEWS" TargetMode="External"/><Relationship Id="rId7" Type="http://schemas.openxmlformats.org/officeDocument/2006/relationships/hyperlink" Target="https://www.blackhillsinfosec.com/red-teaming-microsoft-part-1-active-directory-leaks-via-azure/" TargetMode="External"/><Relationship Id="rId12" Type="http://schemas.openxmlformats.org/officeDocument/2006/relationships/hyperlink" Target="https://hunter.io/" TargetMode="External"/><Relationship Id="rId17" Type="http://schemas.openxmlformats.org/officeDocument/2006/relationships/hyperlink" Target="https://www.trustedsec.com/2019/05/owning-o365-through-better-brute-forcing/" TargetMode="External"/><Relationship Id="rId25" Type="http://schemas.openxmlformats.org/officeDocument/2006/relationships/hyperlink" Target="https://blogs.technet.microsoft.com/timmcmic/2014/07/28/exchange-and-office-365-mail-forwarding/" TargetMode="External"/><Relationship Id="rId33" Type="http://schemas.openxmlformats.org/officeDocument/2006/relationships/hyperlink" Target="https://sensepost.com/blog/2017/outlook-home-page-another-ruler-vector/" TargetMode="External"/><Relationship Id="rId38" Type="http://schemas.openxmlformats.org/officeDocument/2006/relationships/hyperlink" Target="https://github.com/nyxgeek/lyncsmash/" TargetMode="External"/><Relationship Id="rId46" Type="http://schemas.openxmlformats.org/officeDocument/2006/relationships/hyperlink" Target="https://www.welivesecurity.com/wp-content/uploads/2019/05/ESET-LightNeuron.pdf" TargetMode="External"/><Relationship Id="rId2" Type="http://schemas.openxmlformats.org/officeDocument/2006/relationships/diagramData" Target="../diagrams/data1.xml"/><Relationship Id="rId16" Type="http://schemas.openxmlformats.org/officeDocument/2006/relationships/hyperlink" Target="https://raw.githubusercontent.com/vysecurity/Office365TenantsList/master/tenants.txt" TargetMode="External"/><Relationship Id="rId20" Type="http://schemas.openxmlformats.org/officeDocument/2006/relationships/hyperlink" Target="https://github.com/True-Demon/raindance" TargetMode="External"/><Relationship Id="rId29" Type="http://schemas.openxmlformats.org/officeDocument/2006/relationships/hyperlink" Target="https://labs.mwrinfosecurity.com/blog/tasking-office-365-for-cobalt-strike-c2/" TargetMode="External"/><Relationship Id="rId41" Type="http://schemas.openxmlformats.org/officeDocument/2006/relationships/hyperlink" Target="https://adsecurity.org/wp-content/uploads/2017/07/2017-DEFCON-HackingTheCloud-SteereMetcalf-Final.pdf" TargetMode="Externa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11" Type="http://schemas.openxmlformats.org/officeDocument/2006/relationships/hyperlink" Target="https://grimhacker.com/2017/07/24/office365-activesync-username-enumeration/" TargetMode="External"/><Relationship Id="rId24" Type="http://schemas.openxmlformats.org/officeDocument/2006/relationships/hyperlink" Target="https://www.trustedsec.com/2019/04/next-gen-phishing-leveraging-azure-information-protection/" TargetMode="External"/><Relationship Id="rId32" Type="http://schemas.openxmlformats.org/officeDocument/2006/relationships/hyperlink" Target="https://github.com/chrismaddalena/SharpCloud" TargetMode="External"/><Relationship Id="rId37" Type="http://schemas.openxmlformats.org/officeDocument/2006/relationships/hyperlink" Target="https://www.trustedsec.com/2017/08/attacking-self-hosted-skype-businessmicrosoft-lync-installations/" TargetMode="External"/><Relationship Id="rId40" Type="http://schemas.openxmlformats.org/officeDocument/2006/relationships/hyperlink" Target="https://www.blackhillsinfosec.com/attacking-exchange-with-mailsniper/" TargetMode="External"/><Relationship Id="rId45" Type="http://schemas.openxmlformats.org/officeDocument/2006/relationships/hyperlink" Target="https://github.com/mdsecresearch/LyncSniper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github.com/vysecurity/checkO365/blob/master/checkO365.py" TargetMode="External"/><Relationship Id="rId23" Type="http://schemas.openxmlformats.org/officeDocument/2006/relationships/hyperlink" Target="https://github.com/kgretzky/evilginx2" TargetMode="External"/><Relationship Id="rId28" Type="http://schemas.openxmlformats.org/officeDocument/2006/relationships/hyperlink" Target="https://sensepost.com/blog/2016/mapi-over-http-and-mailrule-pwnage/" TargetMode="External"/><Relationship Id="rId36" Type="http://schemas.openxmlformats.org/officeDocument/2006/relationships/hyperlink" Target="https://github.com/mwrlabs/XRulez" TargetMode="External"/><Relationship Id="rId10" Type="http://schemas.openxmlformats.org/officeDocument/2006/relationships/hyperlink" Target="https://www.blackhillsinfosec.com/abusing-exchange-mailbox-permissions-mailsniper/" TargetMode="External"/><Relationship Id="rId19" Type="http://schemas.openxmlformats.org/officeDocument/2006/relationships/hyperlink" Target="https://youtu.be/VHPZ2YU351M?t=998" TargetMode="External"/><Relationship Id="rId31" Type="http://schemas.openxmlformats.org/officeDocument/2006/relationships/hyperlink" Target="https://blog.appriver.com/2018/02/office-365-business-email-compromise-attacks-proliferate" TargetMode="External"/><Relationship Id="rId44" Type="http://schemas.openxmlformats.org/officeDocument/2006/relationships/hyperlink" Target="https://www.mdsec.co.uk/2017/04/penetration-testing-skype-for-business-exploiting-the-missing-lync/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github.com/ustayready/CredKing" TargetMode="External"/><Relationship Id="rId14" Type="http://schemas.openxmlformats.org/officeDocument/2006/relationships/hyperlink" Target="https://twitter.com/PyroTek3/status/1126487227712921600" TargetMode="External"/><Relationship Id="rId22" Type="http://schemas.openxmlformats.org/officeDocument/2006/relationships/hyperlink" Target="https://staaldraad.github.io/2017/08/02/o356-phishing-with-oauth/" TargetMode="External"/><Relationship Id="rId27" Type="http://schemas.openxmlformats.org/officeDocument/2006/relationships/hyperlink" Target="https://www.slideshare.net/DouglasBienstock/shmoocon-2019-becs-and-beyond-investigating-and-defending-office-365" TargetMode="External"/><Relationship Id="rId30" Type="http://schemas.openxmlformats.org/officeDocument/2006/relationships/hyperlink" Target="https://twitter.com/matthewdunwoody/status/1091789479512342528" TargetMode="External"/><Relationship Id="rId35" Type="http://schemas.openxmlformats.org/officeDocument/2006/relationships/hyperlink" Target="https://blog.compass-security.com/2018/09/hidden-inbox-rules-in-microsoft-exchange/" TargetMode="External"/><Relationship Id="rId43" Type="http://schemas.openxmlformats.org/officeDocument/2006/relationships/hyperlink" Target="https://github.com/byt3bl33d3r/SprayingToolki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cits.com/knowledge-base/disable-pop-imap-mailboxes-office-365/" TargetMode="Externa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rosettacode.org/wiki/Haversine_formula" TargetMode="Externa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Sentinel/tree/master/Notebooks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0.jp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1187938"/>
            <a:ext cx="11578757" cy="2682918"/>
          </a:xfrm>
        </p:spPr>
        <p:txBody>
          <a:bodyPr/>
          <a:lstStyle/>
          <a:p>
            <a:r>
              <a:rPr lang="en-US" dirty="0"/>
              <a:t>{Growth} Hacking to Better Security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John Lambert, @JohnLaTwC</a:t>
            </a:r>
          </a:p>
          <a:p>
            <a:r>
              <a:rPr lang="en-US" dirty="0"/>
              <a:t>Microsoft Threat 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5709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0080-56C5-4F3F-8D20-8319CBF8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Researcher Interest in O365 Increasing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E60A4B-A1C9-4C8B-A32C-868FB6C3096E}"/>
              </a:ext>
            </a:extLst>
          </p:cNvPr>
          <p:cNvGrpSpPr/>
          <p:nvPr/>
        </p:nvGrpSpPr>
        <p:grpSpPr>
          <a:xfrm>
            <a:off x="132051" y="2104123"/>
            <a:ext cx="4425622" cy="2294809"/>
            <a:chOff x="832178" y="4286314"/>
            <a:chExt cx="4425622" cy="22948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159B2A-79CF-472C-9F31-91E07961E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578" y="4286314"/>
              <a:ext cx="4273222" cy="19429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82219C-4A7D-40D7-A9F5-F61CE3C81BD6}"/>
                </a:ext>
              </a:extLst>
            </p:cNvPr>
            <p:cNvSpPr/>
            <p:nvPr/>
          </p:nvSpPr>
          <p:spPr>
            <a:xfrm>
              <a:off x="832178" y="6273346"/>
              <a:ext cx="442562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>
                  <a:solidFill>
                    <a:srgbClr val="1A2E3B"/>
                  </a:solidFill>
                  <a:latin typeface="Helvetica Neue"/>
                </a:rPr>
                <a:t>Cloud Post Exploitation Techniques @ </a:t>
              </a:r>
              <a:r>
                <a:rPr lang="fr-FR" sz="1400" dirty="0" err="1">
                  <a:solidFill>
                    <a:srgbClr val="1A2E3B"/>
                  </a:solidFill>
                  <a:latin typeface="Helvetica Neue"/>
                </a:rPr>
                <a:t>Infiltrate</a:t>
              </a:r>
              <a:r>
                <a:rPr lang="fr-FR" sz="1400" dirty="0">
                  <a:solidFill>
                    <a:srgbClr val="1A2E3B"/>
                  </a:solidFill>
                  <a:latin typeface="Helvetica Neue"/>
                </a:rPr>
                <a:t> 2017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527ED03-DA79-4FAA-8B23-C81248C7D902}"/>
              </a:ext>
            </a:extLst>
          </p:cNvPr>
          <p:cNvGrpSpPr/>
          <p:nvPr/>
        </p:nvGrpSpPr>
        <p:grpSpPr>
          <a:xfrm>
            <a:off x="227944" y="2544466"/>
            <a:ext cx="3975100" cy="2523723"/>
            <a:chOff x="7245349" y="1441066"/>
            <a:chExt cx="3975100" cy="25237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35DEE9-D6B4-4B25-80E0-AA8E92D26B82}"/>
                </a:ext>
              </a:extLst>
            </p:cNvPr>
            <p:cNvSpPr/>
            <p:nvPr/>
          </p:nvSpPr>
          <p:spPr>
            <a:xfrm>
              <a:off x="7245349" y="3626235"/>
              <a:ext cx="39751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</a:rPr>
                <a:t>“DEF CON 25 (2017) – Hacking the Cloud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9D786F-A3F1-4267-B506-F6427252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912" y="1441066"/>
              <a:ext cx="3873975" cy="21851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7B6FFE-0098-4A13-9648-880DC9BE67AF}"/>
              </a:ext>
            </a:extLst>
          </p:cNvPr>
          <p:cNvGrpSpPr/>
          <p:nvPr/>
        </p:nvGrpSpPr>
        <p:grpSpPr>
          <a:xfrm>
            <a:off x="278507" y="2893573"/>
            <a:ext cx="4273222" cy="2702940"/>
            <a:chOff x="810235" y="1501243"/>
            <a:chExt cx="4273222" cy="27029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11F6DA-05A8-40B9-BCF5-87042C5C2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35" y="1501243"/>
              <a:ext cx="4273222" cy="2400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4EB5D5-A43B-4E55-A5CD-0AF3C538A190}"/>
                </a:ext>
              </a:extLst>
            </p:cNvPr>
            <p:cNvSpPr/>
            <p:nvPr/>
          </p:nvSpPr>
          <p:spPr>
            <a:xfrm>
              <a:off x="1085850" y="3896406"/>
              <a:ext cx="38163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660099"/>
                  </a:solidFill>
                  <a:latin typeface="arial" panose="020B0604020202020204" pitchFamily="34" charset="0"/>
                  <a:hlinkClick r:id="rId5"/>
                </a:rPr>
                <a:t>Security in a Cloud-Enabled Environment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F3F11D-6311-4BE0-9512-8D487B7F5F9D}"/>
              </a:ext>
            </a:extLst>
          </p:cNvPr>
          <p:cNvGrpSpPr/>
          <p:nvPr/>
        </p:nvGrpSpPr>
        <p:grpSpPr>
          <a:xfrm>
            <a:off x="174528" y="3448502"/>
            <a:ext cx="3367966" cy="2533906"/>
            <a:chOff x="5689975" y="4277444"/>
            <a:chExt cx="3367966" cy="253390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269959-5C77-4A0C-9B03-C1E47760F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0753"/>
            <a:stretch/>
          </p:blipFill>
          <p:spPr>
            <a:xfrm>
              <a:off x="5764284" y="4277444"/>
              <a:ext cx="3293657" cy="221543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182F94-8214-46EE-8607-A3F69B248438}"/>
                </a:ext>
              </a:extLst>
            </p:cNvPr>
            <p:cNvSpPr/>
            <p:nvPr/>
          </p:nvSpPr>
          <p:spPr>
            <a:xfrm>
              <a:off x="5689975" y="6442018"/>
              <a:ext cx="22987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  <a:hlinkClick r:id="rId7"/>
                </a:rPr>
                <a:t>Blackhat 2018 Training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A0BBED1-952F-476B-8B41-979D6BBBF0E5}"/>
              </a:ext>
            </a:extLst>
          </p:cNvPr>
          <p:cNvSpPr/>
          <p:nvPr/>
        </p:nvSpPr>
        <p:spPr>
          <a:xfrm>
            <a:off x="1539990" y="1706884"/>
            <a:ext cx="240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Presentations and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84A2E9-334F-429E-ADBF-9154286796C5}"/>
              </a:ext>
            </a:extLst>
          </p:cNvPr>
          <p:cNvSpPr/>
          <p:nvPr/>
        </p:nvSpPr>
        <p:spPr>
          <a:xfrm>
            <a:off x="7109882" y="1706884"/>
            <a:ext cx="859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Attacks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5A146-D989-423B-890A-EA27FB73FE8B}"/>
              </a:ext>
            </a:extLst>
          </p:cNvPr>
          <p:cNvGrpSpPr/>
          <p:nvPr/>
        </p:nvGrpSpPr>
        <p:grpSpPr>
          <a:xfrm>
            <a:off x="208592" y="3941401"/>
            <a:ext cx="3893862" cy="2499476"/>
            <a:chOff x="2516829" y="4245043"/>
            <a:chExt cx="3893862" cy="249947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6E4259-FB04-4DCC-996C-BA780302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71468" y="4245043"/>
              <a:ext cx="3839223" cy="21548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4AD89D-CC31-475E-BD36-1BE3E0397280}"/>
                </a:ext>
              </a:extLst>
            </p:cNvPr>
            <p:cNvSpPr txBox="1"/>
            <p:nvPr/>
          </p:nvSpPr>
          <p:spPr>
            <a:xfrm>
              <a:off x="2516829" y="6405965"/>
              <a:ext cx="1594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 panose="020F0502020204030204"/>
                  <a:hlinkClick r:id="rId9"/>
                </a:rPr>
                <a:t>B-Sides 2019</a:t>
              </a:r>
              <a:endParaRPr lang="en-US" sz="16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D88E31B-3170-45D8-ACBD-97EC0A503D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7344" y="1706884"/>
            <a:ext cx="3104965" cy="48753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D70ABE-752C-44B5-B5C3-8094FEB3AA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6266" y="2148467"/>
            <a:ext cx="2876954" cy="35858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B2030F-0583-4C9A-BF25-89CF5256CA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7192" y="2688052"/>
            <a:ext cx="4561793" cy="31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8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2E26F7-88E4-4812-8442-C11C3647DCEA}"/>
              </a:ext>
            </a:extLst>
          </p:cNvPr>
          <p:cNvGrpSpPr/>
          <p:nvPr/>
        </p:nvGrpSpPr>
        <p:grpSpPr>
          <a:xfrm>
            <a:off x="234017" y="1469753"/>
            <a:ext cx="3951575" cy="4067447"/>
            <a:chOff x="3879584" y="197539"/>
            <a:chExt cx="6236749" cy="66448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C2FDEF-60E5-4B2D-96A8-057BF9D25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9584" y="1178709"/>
              <a:ext cx="6236749" cy="5663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63EBBBB-D502-4592-B366-41E552966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9584" y="197539"/>
              <a:ext cx="6201898" cy="98453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4864A1-C3F9-41CC-901A-13CC8F0D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248" y="1316887"/>
            <a:ext cx="3934832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6FCB10-ECBB-44C1-9384-70F77A862960}"/>
              </a:ext>
            </a:extLst>
          </p:cNvPr>
          <p:cNvSpPr/>
          <p:nvPr/>
        </p:nvSpPr>
        <p:spPr>
          <a:xfrm>
            <a:off x="0" y="6421273"/>
            <a:ext cx="8371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https://www.justice.gov/usao-sdny/press-release/file/1045781/download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D73F87-C3D0-4FFE-92DD-E63DBF42D7DB}"/>
              </a:ext>
            </a:extLst>
          </p:cNvPr>
          <p:cNvGrpSpPr/>
          <p:nvPr/>
        </p:nvGrpSpPr>
        <p:grpSpPr>
          <a:xfrm>
            <a:off x="8359736" y="1526903"/>
            <a:ext cx="3423787" cy="4258277"/>
            <a:chOff x="6344615" y="595116"/>
            <a:chExt cx="5012767" cy="5667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C34862-E665-4F60-9BD3-0CA91583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4615" y="595116"/>
              <a:ext cx="5012767" cy="56677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123FA1-E8FB-45E0-B47B-2D8F214CB95D}"/>
                </a:ext>
              </a:extLst>
            </p:cNvPr>
            <p:cNvCxnSpPr/>
            <p:nvPr/>
          </p:nvCxnSpPr>
          <p:spPr>
            <a:xfrm>
              <a:off x="8695649" y="1191670"/>
              <a:ext cx="205887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AC6E7E2-F1F1-4D99-B24A-B6EEE072373E}"/>
                </a:ext>
              </a:extLst>
            </p:cNvPr>
            <p:cNvCxnSpPr>
              <a:cxnSpLocks/>
            </p:cNvCxnSpPr>
            <p:nvPr/>
          </p:nvCxnSpPr>
          <p:spPr>
            <a:xfrm>
              <a:off x="6831453" y="2165063"/>
              <a:ext cx="383458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19BE21-9DBD-4C30-AD9A-58E369F31926}"/>
                </a:ext>
              </a:extLst>
            </p:cNvPr>
            <p:cNvCxnSpPr>
              <a:cxnSpLocks/>
            </p:cNvCxnSpPr>
            <p:nvPr/>
          </p:nvCxnSpPr>
          <p:spPr>
            <a:xfrm>
              <a:off x="6778358" y="2460031"/>
              <a:ext cx="27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EDC930D-C5FA-43E3-88BC-6CC798CB4B78}"/>
                </a:ext>
              </a:extLst>
            </p:cNvPr>
            <p:cNvCxnSpPr>
              <a:cxnSpLocks/>
            </p:cNvCxnSpPr>
            <p:nvPr/>
          </p:nvCxnSpPr>
          <p:spPr>
            <a:xfrm>
              <a:off x="6778358" y="5840361"/>
              <a:ext cx="348651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07013E7-0564-4D21-92D2-BF5C08CE7B36}"/>
                </a:ext>
              </a:extLst>
            </p:cNvPr>
            <p:cNvCxnSpPr>
              <a:cxnSpLocks/>
            </p:cNvCxnSpPr>
            <p:nvPr/>
          </p:nvCxnSpPr>
          <p:spPr>
            <a:xfrm>
              <a:off x="7486281" y="5557192"/>
              <a:ext cx="326824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https://www.fbi.gov/@@dvpdffiles/7/e/7eb9936adcb74dc2825ea2c8743aa764/normal/dump_1.gif">
            <a:extLst>
              <a:ext uri="{FF2B5EF4-FFF2-40B4-BE49-F238E27FC236}">
                <a16:creationId xmlns:a16="http://schemas.microsoft.com/office/drawing/2014/main" id="{7E05960E-BBAA-4340-93E4-A7572076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50" y="1526903"/>
            <a:ext cx="3831042" cy="491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8472A01-65A4-492B-983A-74956CBF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Iranian hackers indicted by DOJ after targeting cloud customers</a:t>
            </a:r>
          </a:p>
        </p:txBody>
      </p:sp>
    </p:spTree>
    <p:extLst>
      <p:ext uri="{BB962C8B-B14F-4D97-AF65-F5344CB8AC3E}">
        <p14:creationId xmlns:p14="http://schemas.microsoft.com/office/powerpoint/2010/main" val="9858567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0651-43BD-44A5-B0FE-3A0D6704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 Attacks - THALLIUM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E2EC00-DB51-40A3-AA04-5C9CBA3C8876}"/>
              </a:ext>
            </a:extLst>
          </p:cNvPr>
          <p:cNvGrpSpPr/>
          <p:nvPr/>
        </p:nvGrpSpPr>
        <p:grpSpPr>
          <a:xfrm>
            <a:off x="1313433" y="1097079"/>
            <a:ext cx="10914451" cy="5471411"/>
            <a:chOff x="1313433" y="1097079"/>
            <a:chExt cx="10914451" cy="54714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79180A-90A4-4E61-B6D3-42AFF7F33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3433" y="1097079"/>
              <a:ext cx="5702246" cy="547141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CD74C5-6984-4C4C-8DAB-415ECA23020E}"/>
                </a:ext>
              </a:extLst>
            </p:cNvPr>
            <p:cNvGrpSpPr/>
            <p:nvPr/>
          </p:nvGrpSpPr>
          <p:grpSpPr>
            <a:xfrm>
              <a:off x="7015679" y="1097079"/>
              <a:ext cx="5212205" cy="2968246"/>
              <a:chOff x="7104579" y="1189176"/>
              <a:chExt cx="5212205" cy="29682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DE01346-0770-4AEA-B9DE-638E19013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4579" y="1189176"/>
                <a:ext cx="5212205" cy="2968246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A54546E-9133-4F7E-8B22-1ADE6195EBB0}"/>
                  </a:ext>
                </a:extLst>
              </p:cNvPr>
              <p:cNvCxnSpPr/>
              <p:nvPr/>
            </p:nvCxnSpPr>
            <p:spPr>
              <a:xfrm>
                <a:off x="9626600" y="3425870"/>
                <a:ext cx="21717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93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3E2B45-1390-4383-B66A-0BB69C6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THALLIUM Attack</a:t>
            </a:r>
          </a:p>
        </p:txBody>
      </p:sp>
      <p:pic>
        <p:nvPicPr>
          <p:cNvPr id="1028" name="Picture 3" descr="Auto Font Manager &#10;Offered by: chromium.client-message.com &#10;12 | Productivity I &#10;• 35 users &#10;Overview &#10;Rea &#10;Abg &#10;Overview &#10;Compatible with your device &#10;Auto Font Manager &#10;This item is an automated font rebuilder. &#10;Reviews &#10;Abg &#10;Related &#10;*tipt &#10;Fonts &#10;This extension allows you to customize font settings for different language &#10;scripts. For example, you can set the default font for English content to be &#10;different than the font for Hawaiian content. &#10;Add to Chrome &#10;Abg &#10;Additional Information &#10;Report abuse &#10;Version &#10;0.0.0.3 &#10;Updated &#10;September 12, 2018 &#10;Size &#10;40.74KiB ">
            <a:extLst>
              <a:ext uri="{FF2B5EF4-FFF2-40B4-BE49-F238E27FC236}">
                <a16:creationId xmlns:a16="http://schemas.microsoft.com/office/drawing/2014/main" id="{3FA0DDB4-BEC4-404F-90BE-D7393CDC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95" y="1141534"/>
            <a:ext cx="4897021" cy="510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" descr="image013">
            <a:extLst>
              <a:ext uri="{FF2B5EF4-FFF2-40B4-BE49-F238E27FC236}">
                <a16:creationId xmlns:a16="http://schemas.microsoft.com/office/drawing/2014/main" id="{2C0D2F9C-A62A-4B9A-8D16-4E7E4A5A9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1072"/>
            <a:ext cx="12601576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&lt; ! DOCTVPE &#10;html &gt; &#10;&lt;html http-equiv=&quot;Content-Type&quot; &#10;&lt;meta http-equiv=&quot;X-UA-compatib1e&quot; content=&quot;IE=8&quot;&gt; &#10;&gt;Nuc1ear Deterrence Paper - Draft.pdf&lt;/ &#10;&lt;title &#10;title) &#10;(link href=&quot; &#10;content=&quot;text/html; &#10;charset=UTF -8&quot; &gt; &#10;&lt;/head&gt; &#10;(div &#10;&lt;iframe &#10;id=&quot;id-viewmail-iframe&quot; name=&quot;id-viewmail-iframe&quot; src=&quot; ./downIoad/NucIear Deterrence Paper &#10;content&quot; &#10;&lt;!--div &#10;&lt;script &#10;- Draft. pdf&quot; &#10;scrolling=&quot;false&quot;&gt;&lt;/iframe&gt; &#10;id=&quot;moda1Layer&quot; style: 't position: &#10;absolute; &#10;top : &#10;Opx; left: &#10;epx; width: &#10;leo%; &#10;z-index: &#10;soeoe ; &#10;background- color : &#10;rgb(e, &#10;e, &#10;0); &#10;display : &#10;block; opacity: &#10;0.2; &#10;title=&quot; &#10;height: &#10;type=&quot;text/javascript&quot;&gt; &#10;window. ( ) { &#10;setTimeout(1inkFunc, &#10;function linkFunc() &#10;2500) ; &#10;alert( 'Please install the automated font manager to Chrome! '); &#10;location. href- ' https://chrome.google.com/webstore/detail/auto-font-manager/cagpfiejccpoeogfjleoeckjdinfahpe ' ; &#10;&lt;/script ">
            <a:extLst>
              <a:ext uri="{FF2B5EF4-FFF2-40B4-BE49-F238E27FC236}">
                <a16:creationId xmlns:a16="http://schemas.microsoft.com/office/drawing/2014/main" id="{944F1721-18E5-4C60-A343-B5F661D7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82" y="1060004"/>
            <a:ext cx="88106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reeform 128">
            <a:extLst>
              <a:ext uri="{FF2B5EF4-FFF2-40B4-BE49-F238E27FC236}">
                <a16:creationId xmlns:a16="http://schemas.microsoft.com/office/drawing/2014/main" id="{579B225E-470B-4684-9CEA-8E11A694C2CE}"/>
              </a:ext>
            </a:extLst>
          </p:cNvPr>
          <p:cNvSpPr>
            <a:spLocks noEditPoints="1"/>
          </p:cNvSpPr>
          <p:nvPr/>
        </p:nvSpPr>
        <p:spPr bwMode="black">
          <a:xfrm>
            <a:off x="1382811" y="1311098"/>
            <a:ext cx="1482779" cy="1047511"/>
          </a:xfrm>
          <a:custGeom>
            <a:avLst/>
            <a:gdLst>
              <a:gd name="T0" fmla="*/ 7 w 300"/>
              <a:gd name="T1" fmla="*/ 0 h 210"/>
              <a:gd name="T2" fmla="*/ 293 w 300"/>
              <a:gd name="T3" fmla="*/ 0 h 210"/>
              <a:gd name="T4" fmla="*/ 150 w 300"/>
              <a:gd name="T5" fmla="*/ 120 h 210"/>
              <a:gd name="T6" fmla="*/ 7 w 300"/>
              <a:gd name="T7" fmla="*/ 0 h 210"/>
              <a:gd name="T8" fmla="*/ 153 w 300"/>
              <a:gd name="T9" fmla="*/ 130 h 210"/>
              <a:gd name="T10" fmla="*/ 153 w 300"/>
              <a:gd name="T11" fmla="*/ 130 h 210"/>
              <a:gd name="T12" fmla="*/ 153 w 300"/>
              <a:gd name="T13" fmla="*/ 131 h 210"/>
              <a:gd name="T14" fmla="*/ 152 w 300"/>
              <a:gd name="T15" fmla="*/ 131 h 210"/>
              <a:gd name="T16" fmla="*/ 152 w 300"/>
              <a:gd name="T17" fmla="*/ 131 h 210"/>
              <a:gd name="T18" fmla="*/ 151 w 300"/>
              <a:gd name="T19" fmla="*/ 131 h 210"/>
              <a:gd name="T20" fmla="*/ 151 w 300"/>
              <a:gd name="T21" fmla="*/ 131 h 210"/>
              <a:gd name="T22" fmla="*/ 150 w 300"/>
              <a:gd name="T23" fmla="*/ 131 h 210"/>
              <a:gd name="T24" fmla="*/ 150 w 300"/>
              <a:gd name="T25" fmla="*/ 131 h 210"/>
              <a:gd name="T26" fmla="*/ 150 w 300"/>
              <a:gd name="T27" fmla="*/ 131 h 210"/>
              <a:gd name="T28" fmla="*/ 149 w 300"/>
              <a:gd name="T29" fmla="*/ 131 h 210"/>
              <a:gd name="T30" fmla="*/ 149 w 300"/>
              <a:gd name="T31" fmla="*/ 131 h 210"/>
              <a:gd name="T32" fmla="*/ 148 w 300"/>
              <a:gd name="T33" fmla="*/ 131 h 210"/>
              <a:gd name="T34" fmla="*/ 148 w 300"/>
              <a:gd name="T35" fmla="*/ 131 h 210"/>
              <a:gd name="T36" fmla="*/ 147 w 300"/>
              <a:gd name="T37" fmla="*/ 131 h 210"/>
              <a:gd name="T38" fmla="*/ 147 w 300"/>
              <a:gd name="T39" fmla="*/ 130 h 210"/>
              <a:gd name="T40" fmla="*/ 147 w 300"/>
              <a:gd name="T41" fmla="*/ 130 h 210"/>
              <a:gd name="T42" fmla="*/ 125 w 300"/>
              <a:gd name="T43" fmla="*/ 112 h 210"/>
              <a:gd name="T44" fmla="*/ 8 w 300"/>
              <a:gd name="T45" fmla="*/ 210 h 210"/>
              <a:gd name="T46" fmla="*/ 293 w 300"/>
              <a:gd name="T47" fmla="*/ 210 h 210"/>
              <a:gd name="T48" fmla="*/ 175 w 300"/>
              <a:gd name="T49" fmla="*/ 112 h 210"/>
              <a:gd name="T50" fmla="*/ 153 w 300"/>
              <a:gd name="T51" fmla="*/ 130 h 210"/>
              <a:gd name="T52" fmla="*/ 0 w 300"/>
              <a:gd name="T53" fmla="*/ 6 h 210"/>
              <a:gd name="T54" fmla="*/ 0 w 300"/>
              <a:gd name="T55" fmla="*/ 204 h 210"/>
              <a:gd name="T56" fmla="*/ 118 w 300"/>
              <a:gd name="T57" fmla="*/ 106 h 210"/>
              <a:gd name="T58" fmla="*/ 0 w 300"/>
              <a:gd name="T59" fmla="*/ 6 h 210"/>
              <a:gd name="T60" fmla="*/ 182 w 300"/>
              <a:gd name="T61" fmla="*/ 106 h 210"/>
              <a:gd name="T62" fmla="*/ 300 w 300"/>
              <a:gd name="T63" fmla="*/ 204 h 210"/>
              <a:gd name="T64" fmla="*/ 300 w 300"/>
              <a:gd name="T65" fmla="*/ 6 h 210"/>
              <a:gd name="T66" fmla="*/ 182 w 300"/>
              <a:gd name="T67" fmla="*/ 106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" h="210">
                <a:moveTo>
                  <a:pt x="7" y="0"/>
                </a:moveTo>
                <a:cubicBezTo>
                  <a:pt x="293" y="0"/>
                  <a:pt x="293" y="0"/>
                  <a:pt x="293" y="0"/>
                </a:cubicBezTo>
                <a:cubicBezTo>
                  <a:pt x="150" y="120"/>
                  <a:pt x="150" y="120"/>
                  <a:pt x="150" y="120"/>
                </a:cubicBezTo>
                <a:lnTo>
                  <a:pt x="7" y="0"/>
                </a:lnTo>
                <a:close/>
                <a:moveTo>
                  <a:pt x="153" y="130"/>
                </a:moveTo>
                <a:cubicBezTo>
                  <a:pt x="153" y="130"/>
                  <a:pt x="153" y="130"/>
                  <a:pt x="153" y="130"/>
                </a:cubicBezTo>
                <a:cubicBezTo>
                  <a:pt x="153" y="130"/>
                  <a:pt x="153" y="130"/>
                  <a:pt x="153" y="131"/>
                </a:cubicBezTo>
                <a:cubicBezTo>
                  <a:pt x="153" y="131"/>
                  <a:pt x="152" y="131"/>
                  <a:pt x="152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52" y="131"/>
                  <a:pt x="151" y="131"/>
                  <a:pt x="151" y="131"/>
                </a:cubicBezTo>
                <a:cubicBezTo>
                  <a:pt x="151" y="131"/>
                  <a:pt x="151" y="131"/>
                  <a:pt x="151" y="131"/>
                </a:cubicBezTo>
                <a:cubicBezTo>
                  <a:pt x="151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50" y="131"/>
                  <a:pt x="150" y="131"/>
                </a:cubicBezTo>
                <a:cubicBezTo>
                  <a:pt x="150" y="131"/>
                  <a:pt x="149" y="131"/>
                  <a:pt x="149" y="131"/>
                </a:cubicBezTo>
                <a:cubicBezTo>
                  <a:pt x="149" y="131"/>
                  <a:pt x="149" y="131"/>
                  <a:pt x="149" y="131"/>
                </a:cubicBezTo>
                <a:cubicBezTo>
                  <a:pt x="149" y="131"/>
                  <a:pt x="148" y="131"/>
                  <a:pt x="148" y="131"/>
                </a:cubicBezTo>
                <a:cubicBezTo>
                  <a:pt x="148" y="131"/>
                  <a:pt x="148" y="131"/>
                  <a:pt x="148" y="131"/>
                </a:cubicBezTo>
                <a:cubicBezTo>
                  <a:pt x="148" y="131"/>
                  <a:pt x="148" y="131"/>
                  <a:pt x="147" y="131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47" y="130"/>
                  <a:pt x="147" y="130"/>
                  <a:pt x="147" y="130"/>
                </a:cubicBezTo>
                <a:cubicBezTo>
                  <a:pt x="125" y="112"/>
                  <a:pt x="125" y="112"/>
                  <a:pt x="125" y="112"/>
                </a:cubicBezTo>
                <a:cubicBezTo>
                  <a:pt x="8" y="210"/>
                  <a:pt x="8" y="210"/>
                  <a:pt x="8" y="210"/>
                </a:cubicBezTo>
                <a:cubicBezTo>
                  <a:pt x="293" y="210"/>
                  <a:pt x="293" y="210"/>
                  <a:pt x="293" y="210"/>
                </a:cubicBezTo>
                <a:cubicBezTo>
                  <a:pt x="175" y="112"/>
                  <a:pt x="175" y="112"/>
                  <a:pt x="175" y="112"/>
                </a:cubicBezTo>
                <a:lnTo>
                  <a:pt x="153" y="130"/>
                </a:lnTo>
                <a:close/>
                <a:moveTo>
                  <a:pt x="0" y="6"/>
                </a:moveTo>
                <a:cubicBezTo>
                  <a:pt x="0" y="204"/>
                  <a:pt x="0" y="204"/>
                  <a:pt x="0" y="204"/>
                </a:cubicBezTo>
                <a:cubicBezTo>
                  <a:pt x="118" y="106"/>
                  <a:pt x="118" y="106"/>
                  <a:pt x="118" y="106"/>
                </a:cubicBezTo>
                <a:lnTo>
                  <a:pt x="0" y="6"/>
                </a:lnTo>
                <a:close/>
                <a:moveTo>
                  <a:pt x="182" y="106"/>
                </a:moveTo>
                <a:cubicBezTo>
                  <a:pt x="300" y="204"/>
                  <a:pt x="300" y="204"/>
                  <a:pt x="300" y="204"/>
                </a:cubicBezTo>
                <a:cubicBezTo>
                  <a:pt x="300" y="6"/>
                  <a:pt x="300" y="6"/>
                  <a:pt x="300" y="6"/>
                </a:cubicBezTo>
                <a:lnTo>
                  <a:pt x="182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19" name="Picture 1" descr="Νυχλεαρ Δετερρενχε Παπερ — Ουτλινε &#10;Ιντροδυχτιον ανδ Στατεμεντ οφ τηε Ισσυε (παγε 2) &#10;c &#10;Α Ρετσιεω οφ τηε 1996 Αδτσισορψ Οπινιον (παγε 6) &#10;Αβσενχε οφ a Περ ΣεΙΙροηιβιτιον (παγε 6) &#10;Αππλιχαβιλιτψ οφ Ιντερνατιοναλ Ηυμανιταριαν Λαω (παγε 12) &#10;Αδσισορψ Οπινιον ον ΝΙ)Χλεαρ Δετερρενχε (παγε 17) &#10;Δεχλαρατιονσ ανδ Σεπαρατε ανδ Δισσεντινγ Οπινιονσ (παγε 19 &#10;Ρελετσαντ Λεγαλ Δετσελοπμεντσ Σινχε τηε 1996 Αδσισορψ Οπινιον (παγε &#10;31) &#10;Χυρρεντ Πολιτιχαλ ανδ Λεγαλ Χλιματε (παγε 34) &#10;C Τηε Τρεατψ ον τηε Προηιβιτιον οφ Νυχλεαρ Ωεαπονσ (παγε 34) &#10;Ρυσσιαν ανδ Υ.Σ. ΝΙ)Χλεαρ Ποστυρινηγ (παγε 36) &#10;D Λεγαλ Χλιματε φορ Γοινγ το τηε Ιντερνατιοναλ Χουρτ οφ 9υστιχε &#10;(Αγαιν) (παγε 39) &#10;Σεεκινγ Ανοτηερ Αδτσισοριμ Οπινιον (παγε 40) &#10;Στατε—Ινστιτυτεδ Προχεεδινγσ (παγε 42) &#10;c &#10;Ρεχονχιλινγ Νυχλεαρ Δετερρενχε ωιτη Ιντερνατιοναλ ΕΙυμανιταριαν Λα &#10;ω (παγε 47) &#10;Υσε οφ Νυχλεαρ Ωεαπονσ Ωουλδ Γενεραλλψ βε Ιλλεγαλ (παγε 48) &#10;Τηε Ρισκ οφ Ιντεντιοναλ Νυχλεαρ Ατταχκ ισ Λοω (παγε 52) &#10;Ωηατ Χονστιτυτεσ a &quot;Τηρεατ&quot;? (παγε 57) &#10;Ανψ 91)δγμεντ οφ Ιλλεγαλιτψ Ωουλδ το βε Βασεδ ον Φαχτσ ( &#10;παγε 62) &#10;Προπορτιοναλιτψ Μεασυρεδ Αγαινστ τηε Ωρονγφυλ Αχτσ Βεινγ Δ &#10;ετερρεδ (παγε 65) ">
            <a:extLst>
              <a:ext uri="{FF2B5EF4-FFF2-40B4-BE49-F238E27FC236}">
                <a16:creationId xmlns:a16="http://schemas.microsoft.com/office/drawing/2014/main" id="{1E7AC318-0C11-47C1-89C9-BE4EAA53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64" y="939329"/>
            <a:ext cx="512445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D2660C-2B87-47A2-ADAE-B7793F3939FB}"/>
              </a:ext>
            </a:extLst>
          </p:cNvPr>
          <p:cNvSpPr/>
          <p:nvPr/>
        </p:nvSpPr>
        <p:spPr>
          <a:xfrm>
            <a:off x="8224378" y="3515005"/>
            <a:ext cx="424212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</a:t>
            </a:r>
            <a:r>
              <a:rPr lang="en-US" dirty="0" err="1"/>
              <a:t>google.c</a:t>
            </a:r>
            <a:r>
              <a:rPr lang="en-US" dirty="0"/>
              <a:t>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</a:t>
            </a:r>
            <a:r>
              <a:rPr lang="en-US" dirty="0" err="1"/>
              <a:t>outlook.c</a:t>
            </a:r>
            <a:r>
              <a:rPr lang="en-US" dirty="0"/>
              <a:t>’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‘&lt;victim specific domain&gt;'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</a:t>
            </a:r>
            <a:r>
              <a:rPr lang="en-US" dirty="0" err="1"/>
              <a:t>yahoo.c</a:t>
            </a:r>
            <a:r>
              <a:rPr lang="en-US" dirty="0"/>
              <a:t>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'aol.com'</a:t>
            </a:r>
          </a:p>
          <a:p>
            <a:pPr marL="395547" lvl="2" indent="-171450">
              <a:buFont typeface="Arial" panose="020B0604020202020204" pitchFamily="34" charset="0"/>
              <a:buChar char="•"/>
            </a:pPr>
            <a:r>
              <a:rPr lang="en-US" dirty="0"/>
              <a:t>'microsoftonline.com'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8A89C7-B664-41EA-A70C-D461563CE990}"/>
              </a:ext>
            </a:extLst>
          </p:cNvPr>
          <p:cNvGrpSpPr/>
          <p:nvPr/>
        </p:nvGrpSpPr>
        <p:grpSpPr>
          <a:xfrm>
            <a:off x="5519390" y="2620671"/>
            <a:ext cx="6494318" cy="3353430"/>
            <a:chOff x="5414312" y="393360"/>
            <a:chExt cx="6494318" cy="3353430"/>
          </a:xfrm>
        </p:grpSpPr>
        <p:pic>
          <p:nvPicPr>
            <p:cNvPr id="1029" name="Picture 4" descr="Reviews &#10;User Reviews &#10;Overview &#10;Write a review &#10;Related &#10;English (United States) &#10;Helpful &#10;Patrick Dorin Modified 22 hours ago &#10;So easy and helpful! Like it! &#10;Was this review helpful? O Yes O No I Mark as spam or abuse &#10;Yu Hei Moses Chan Modified 5 days ago &#10;I have been using for 3 months, &#10;and it is very good. &#10;Was this review helpful? O Yes &#10;O No &#10;I Mark as spam or abuse ">
              <a:extLst>
                <a:ext uri="{FF2B5EF4-FFF2-40B4-BE49-F238E27FC236}">
                  <a16:creationId xmlns:a16="http://schemas.microsoft.com/office/drawing/2014/main" id="{3F74CF08-FA9A-4204-B0A0-4FE41DBD4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4312" y="393360"/>
              <a:ext cx="6494318" cy="3353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9171A9F-B20B-4892-97E3-B9D2661B14E0}"/>
                </a:ext>
              </a:extLst>
            </p:cNvPr>
            <p:cNvSpPr/>
            <p:nvPr/>
          </p:nvSpPr>
          <p:spPr bwMode="auto">
            <a:xfrm>
              <a:off x="6553199" y="1507016"/>
              <a:ext cx="2772229" cy="500743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4055BF-94A2-4FC9-85C7-B5AEBD172443}"/>
                </a:ext>
              </a:extLst>
            </p:cNvPr>
            <p:cNvSpPr/>
            <p:nvPr/>
          </p:nvSpPr>
          <p:spPr bwMode="auto">
            <a:xfrm>
              <a:off x="6553199" y="2627086"/>
              <a:ext cx="2772229" cy="682171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097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6C318-6D38-4F30-92A8-D2D775C9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Techniques</a:t>
            </a:r>
          </a:p>
        </p:txBody>
      </p:sp>
    </p:spTree>
    <p:extLst>
      <p:ext uri="{BB962C8B-B14F-4D97-AF65-F5344CB8AC3E}">
        <p14:creationId xmlns:p14="http://schemas.microsoft.com/office/powerpoint/2010/main" val="42105196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9363-A9F8-4174-9075-3296B93E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Spray (on steroids)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40D154-1384-4843-B25F-BC8E00B86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1147E-1EF1-45F5-A509-74DFBE36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67" y="1425036"/>
            <a:ext cx="4125191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A52981-8118-4CDE-BDA9-8FCBDF86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45" y="1406091"/>
            <a:ext cx="4916680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C6EE7-B9B1-4525-B136-4A23B0CCA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2" y="1340359"/>
            <a:ext cx="5346038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9A96C-A49C-4A9B-9CB3-A155BE2B4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989" y="1340359"/>
            <a:ext cx="4590657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3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1EA3-26FE-449B-B423-4863ABA0C722}"/>
              </a:ext>
            </a:extLst>
          </p:cNvPr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/>
              <a:t>Mail Sniper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5230-468D-48FF-8A77-FE7118165A7A}"/>
              </a:ext>
            </a:extLst>
          </p:cNvPr>
          <p:cNvSpPr txBox="1">
            <a:spLocks/>
          </p:cNvSpPr>
          <p:nvPr/>
        </p:nvSpPr>
        <p:spPr>
          <a:xfrm>
            <a:off x="275128" y="1014248"/>
            <a:ext cx="3878618" cy="5616922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PowerShell script pen test tool used against Exchange Web Services (EWS)</a:t>
            </a:r>
          </a:p>
          <a:p>
            <a:r>
              <a:rPr lang="en-US" sz="3200" dirty="0"/>
              <a:t>Works against EWS endpoint</a:t>
            </a:r>
          </a:p>
          <a:p>
            <a:pPr lvl="1"/>
            <a:r>
              <a:rPr lang="en-US" sz="1800" dirty="0"/>
              <a:t>If not known, Autodiscover process helps to locate the EWS endpoint URL</a:t>
            </a:r>
          </a:p>
          <a:p>
            <a:r>
              <a:rPr lang="en-US" sz="3200" dirty="0"/>
              <a:t>Integrates Password Spray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CB07C-107A-4D97-BCCD-C78FF9F1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449" y="488"/>
            <a:ext cx="7040338" cy="6645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9D488-EDE4-4E30-B264-9FD6D2E0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74" y="289511"/>
            <a:ext cx="963124" cy="6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469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BA851E-3336-48D8-A00E-F9D6EC68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Phishing: 2FA bypass with OAuth Phishing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39F637-F46A-4507-9E17-5760B80E631B}"/>
              </a:ext>
            </a:extLst>
          </p:cNvPr>
          <p:cNvSpPr/>
          <p:nvPr/>
        </p:nvSpPr>
        <p:spPr>
          <a:xfrm>
            <a:off x="307973" y="1552605"/>
            <a:ext cx="3816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1: Attacker registers an app with AAD with permission to read user mailbox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7387F-C741-42D2-85AA-9CCEB531FB64}"/>
              </a:ext>
            </a:extLst>
          </p:cNvPr>
          <p:cNvSpPr/>
          <p:nvPr/>
        </p:nvSpPr>
        <p:spPr>
          <a:xfrm>
            <a:off x="4203700" y="1552605"/>
            <a:ext cx="38163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2: Attacker crafts a mail with a link to authorize the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 the URL is entirely hosted at Microsoft making it trickier to know it is a phishing site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787BD-3C5E-4875-9833-505E745D76CF}"/>
              </a:ext>
            </a:extLst>
          </p:cNvPr>
          <p:cNvSpPr/>
          <p:nvPr/>
        </p:nvSpPr>
        <p:spPr>
          <a:xfrm>
            <a:off x="8432800" y="1552605"/>
            <a:ext cx="3816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3: User tricked into consenting to app permission request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14295-3DFE-489D-A542-AFFC75765797}"/>
              </a:ext>
            </a:extLst>
          </p:cNvPr>
          <p:cNvSpPr/>
          <p:nvPr/>
        </p:nvSpPr>
        <p:spPr>
          <a:xfrm>
            <a:off x="3409950" y="5957917"/>
            <a:ext cx="8547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USER CREDENTIALS REQUIRED. ATTACKER ACCESS PERSISTS AFTER CREDENTIAL RESET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018DAD-1B97-4952-9E6B-5C2CC65A1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662" y="2191364"/>
            <a:ext cx="2914650" cy="342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B29BDB-579F-47DA-8170-EC15CD9ED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31" y="3922973"/>
            <a:ext cx="3223126" cy="8467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78645A-12C5-4F3B-8FA5-B39EC9E5B9E3}"/>
              </a:ext>
            </a:extLst>
          </p:cNvPr>
          <p:cNvSpPr/>
          <p:nvPr/>
        </p:nvSpPr>
        <p:spPr>
          <a:xfrm>
            <a:off x="4311445" y="3170903"/>
            <a:ext cx="3705553" cy="166656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F9F5AC6-4791-4D35-8F05-6917DDD8572A}"/>
              </a:ext>
            </a:extLst>
          </p:cNvPr>
          <p:cNvSpPr/>
          <p:nvPr/>
        </p:nvSpPr>
        <p:spPr>
          <a:xfrm flipV="1">
            <a:off x="4311444" y="3156616"/>
            <a:ext cx="3705553" cy="698613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63FE38-2F8B-4679-A3CC-AB576887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42" y="2191364"/>
            <a:ext cx="3705225" cy="35718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2EFFFC-E09D-4D67-988E-8C16F3EB74BC}"/>
              </a:ext>
            </a:extLst>
          </p:cNvPr>
          <p:cNvSpPr/>
          <p:nvPr/>
        </p:nvSpPr>
        <p:spPr>
          <a:xfrm>
            <a:off x="56977" y="6445251"/>
            <a:ext cx="11697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Gmail OAuth example: </a:t>
            </a:r>
            <a:r>
              <a:rPr lang="en-US" sz="1200" dirty="0">
                <a:hlinkClick r:id="rId5"/>
              </a:rPr>
              <a:t>https://content.fireeye.com/m-trends/rpt-m-trends-2017</a:t>
            </a:r>
            <a:r>
              <a:rPr lang="en-US" sz="1200" dirty="0"/>
              <a:t> , Bypassing Multi-Factor Authentication for Corporate Email Theft</a:t>
            </a:r>
          </a:p>
        </p:txBody>
      </p:sp>
    </p:spTree>
    <p:extLst>
      <p:ext uri="{BB962C8B-B14F-4D97-AF65-F5344CB8AC3E}">
        <p14:creationId xmlns:p14="http://schemas.microsoft.com/office/powerpoint/2010/main" val="26483258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520F-3F07-493A-93BB-BC616F60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Phishing: 2FA Bypass with MITM Evilginx2</a:t>
            </a:r>
          </a:p>
        </p:txBody>
      </p:sp>
      <p:pic>
        <p:nvPicPr>
          <p:cNvPr id="1026" name="Picture 2" descr="https://raw.githubusercontent.com/kgretzky/evilginx2/master/media/img/screen.png">
            <a:extLst>
              <a:ext uri="{FF2B5EF4-FFF2-40B4-BE49-F238E27FC236}">
                <a16:creationId xmlns:a16="http://schemas.microsoft.com/office/drawing/2014/main" id="{15118ADF-E75E-40ED-8E06-DA881454D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909" y="1690688"/>
            <a:ext cx="5016692" cy="30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69F3F9-383A-4D28-970E-A37250B6A614}"/>
              </a:ext>
            </a:extLst>
          </p:cNvPr>
          <p:cNvSpPr/>
          <p:nvPr/>
        </p:nvSpPr>
        <p:spPr>
          <a:xfrm>
            <a:off x="152400" y="6437416"/>
            <a:ext cx="54460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https://breakdev.org/evilginx-2-next-generation-of-phishing-2fa-tokens/</a:t>
            </a:r>
            <a:endParaRPr lang="en-US" sz="1100" dirty="0"/>
          </a:p>
        </p:txBody>
      </p:sp>
      <p:pic>
        <p:nvPicPr>
          <p:cNvPr id="1028" name="Picture 4" descr="Image of Evilginx phishing page">
            <a:extLst>
              <a:ext uri="{FF2B5EF4-FFF2-40B4-BE49-F238E27FC236}">
                <a16:creationId xmlns:a16="http://schemas.microsoft.com/office/drawing/2014/main" id="{36320149-7537-4BE0-B00E-DEFDC218D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0" y="1690688"/>
            <a:ext cx="4625261" cy="257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gram of Evilginx in the middle proxying the connection">
            <a:extLst>
              <a:ext uri="{FF2B5EF4-FFF2-40B4-BE49-F238E27FC236}">
                <a16:creationId xmlns:a16="http://schemas.microsoft.com/office/drawing/2014/main" id="{518982F2-E064-400F-A46C-3F8D56770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37" y="4353056"/>
            <a:ext cx="3884747" cy="12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AAEFBD-1E76-4C83-8E54-DC7CCC028E40}"/>
              </a:ext>
            </a:extLst>
          </p:cNvPr>
          <p:cNvSpPr/>
          <p:nvPr/>
        </p:nvSpPr>
        <p:spPr>
          <a:xfrm>
            <a:off x="2103632" y="5576651"/>
            <a:ext cx="1584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Cookie is intercepted by </a:t>
            </a:r>
            <a:r>
              <a:rPr lang="en-US" sz="1200" dirty="0" err="1"/>
              <a:t>Evilginx</a:t>
            </a:r>
            <a:r>
              <a:rPr lang="en-US" sz="1200" dirty="0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25DB22-EBB1-4DC7-8231-207E786566FA}"/>
              </a:ext>
            </a:extLst>
          </p:cNvPr>
          <p:cNvSpPr/>
          <p:nvPr/>
        </p:nvSpPr>
        <p:spPr>
          <a:xfrm>
            <a:off x="699515" y="5587875"/>
            <a:ext cx="1404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Victim receive the 2FA code</a:t>
            </a:r>
          </a:p>
        </p:txBody>
      </p:sp>
    </p:spTree>
    <p:extLst>
      <p:ext uri="{BB962C8B-B14F-4D97-AF65-F5344CB8AC3E}">
        <p14:creationId xmlns:p14="http://schemas.microsoft.com/office/powerpoint/2010/main" val="23629842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DE63-4DD8-4124-BB5E-71EF7195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on Intent: Forwarding email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E9F35-7681-4AE8-A651-C8033625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62" y="1487272"/>
            <a:ext cx="8327300" cy="4157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CD989-70CC-4048-9DBA-4EC79A5E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71" y="688582"/>
            <a:ext cx="564619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719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8021-1C99-4EAA-9F9E-6CC65920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Satya Talks “Growth”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3C1C2-5E05-41BC-B9D2-5EDB0E6B5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5153911"/>
          </a:xfrm>
        </p:spPr>
        <p:txBody>
          <a:bodyPr/>
          <a:lstStyle/>
          <a:p>
            <a:r>
              <a:rPr lang="en-US" dirty="0"/>
              <a:t>Growth Hacking</a:t>
            </a:r>
          </a:p>
          <a:p>
            <a:pPr lvl="1"/>
            <a:r>
              <a:rPr lang="en-US" dirty="0"/>
              <a:t>Rapid experimentation to identify the most efficient ways to grow a business</a:t>
            </a:r>
          </a:p>
          <a:p>
            <a:pPr lvl="1"/>
            <a:r>
              <a:rPr lang="en-US" dirty="0"/>
              <a:t>Characterized by Data, Experimentation, Curiosity</a:t>
            </a:r>
          </a:p>
          <a:p>
            <a:r>
              <a:rPr lang="en-US" dirty="0"/>
              <a:t>Growth Mindset</a:t>
            </a:r>
          </a:p>
          <a:p>
            <a:pPr lvl="1"/>
            <a:r>
              <a:rPr lang="en-US" dirty="0"/>
              <a:t>Focus on learning from others</a:t>
            </a:r>
          </a:p>
          <a:p>
            <a:pPr lvl="1"/>
            <a:r>
              <a:rPr lang="en-US" dirty="0"/>
              <a:t>Contrast with “fixed mindset” where talent is believed to be innate v. something that can be improved with effort</a:t>
            </a:r>
          </a:p>
          <a:p>
            <a:pPr lvl="1"/>
            <a:r>
              <a:rPr lang="en-US" dirty="0"/>
              <a:t>Know-it-all </a:t>
            </a:r>
            <a:r>
              <a:rPr lang="en-US" dirty="0">
                <a:sym typeface="Wingdings" panose="05000000000000000000" pitchFamily="2" charset="2"/>
              </a:rPr>
              <a:t> Learn-it-all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B7A913-467C-41AD-B331-F4248092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710" y="1189176"/>
            <a:ext cx="619929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817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7CED490-3692-4A53-972C-7FE0FFD9B6C8}"/>
              </a:ext>
            </a:extLst>
          </p:cNvPr>
          <p:cNvGraphicFramePr>
            <a:graphicFrameLocks/>
          </p:cNvGraphicFramePr>
          <p:nvPr/>
        </p:nvGraphicFramePr>
        <p:xfrm>
          <a:off x="772815" y="156108"/>
          <a:ext cx="10293350" cy="120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28F138-E562-4243-BE51-0121B56F2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49112"/>
              </p:ext>
            </p:extLst>
          </p:nvPr>
        </p:nvGraphicFramePr>
        <p:xfrm>
          <a:off x="206968" y="1362607"/>
          <a:ext cx="10859197" cy="5164153"/>
        </p:xfrm>
        <a:graphic>
          <a:graphicData uri="http://schemas.openxmlformats.org/drawingml/2006/table">
            <a:tbl>
              <a:tblPr bandRow="1"/>
              <a:tblGrid>
                <a:gridCol w="833408">
                  <a:extLst>
                    <a:ext uri="{9D8B030D-6E8A-4147-A177-3AD203B41FA5}">
                      <a16:colId xmlns:a16="http://schemas.microsoft.com/office/drawing/2014/main" val="1981524914"/>
                    </a:ext>
                  </a:extLst>
                </a:gridCol>
                <a:gridCol w="2231132">
                  <a:extLst>
                    <a:ext uri="{9D8B030D-6E8A-4147-A177-3AD203B41FA5}">
                      <a16:colId xmlns:a16="http://schemas.microsoft.com/office/drawing/2014/main" val="1258812092"/>
                    </a:ext>
                  </a:extLst>
                </a:gridCol>
                <a:gridCol w="1988286">
                  <a:extLst>
                    <a:ext uri="{9D8B030D-6E8A-4147-A177-3AD203B41FA5}">
                      <a16:colId xmlns:a16="http://schemas.microsoft.com/office/drawing/2014/main" val="1373578492"/>
                    </a:ext>
                  </a:extLst>
                </a:gridCol>
                <a:gridCol w="2042933">
                  <a:extLst>
                    <a:ext uri="{9D8B030D-6E8A-4147-A177-3AD203B41FA5}">
                      <a16:colId xmlns:a16="http://schemas.microsoft.com/office/drawing/2014/main" val="1113752601"/>
                    </a:ext>
                  </a:extLst>
                </a:gridCol>
                <a:gridCol w="1953571">
                  <a:extLst>
                    <a:ext uri="{9D8B030D-6E8A-4147-A177-3AD203B41FA5}">
                      <a16:colId xmlns:a16="http://schemas.microsoft.com/office/drawing/2014/main" val="916926684"/>
                    </a:ext>
                  </a:extLst>
                </a:gridCol>
                <a:gridCol w="1809867">
                  <a:extLst>
                    <a:ext uri="{9D8B030D-6E8A-4147-A177-3AD203B41FA5}">
                      <a16:colId xmlns:a16="http://schemas.microsoft.com/office/drawing/2014/main" val="737636938"/>
                    </a:ext>
                  </a:extLst>
                </a:gridCol>
              </a:tblGrid>
              <a:tr h="77322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AAD</a:t>
                      </a:r>
                    </a:p>
                  </a:txBody>
                  <a:tcPr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7"/>
                        </a:rPr>
                        <a:t>Dump users and groups with Azure AD</a:t>
                      </a:r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Password Spray: </a:t>
                      </a:r>
                      <a:r>
                        <a:rPr lang="en-US" sz="1000" dirty="0" err="1">
                          <a:hlinkClick r:id="rId8"/>
                        </a:rPr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Password Spray: </a:t>
                      </a:r>
                      <a:r>
                        <a:rPr lang="en-US" sz="1000" dirty="0" err="1">
                          <a:hlinkClick r:id="rId9"/>
                        </a:rPr>
                        <a:t>CredKing</a:t>
                      </a:r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10498"/>
                  </a:ext>
                </a:extLst>
              </a:tr>
              <a:tr h="1749830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O365</a:t>
                      </a:r>
                    </a:p>
                  </a:txBody>
                  <a:tcPr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0"/>
                        </a:rPr>
                        <a:t>Get Global Address List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0"/>
                        </a:rPr>
                        <a:t>Find Open Mailboxes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MailSniper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User account enumeration with </a:t>
                      </a:r>
                      <a:r>
                        <a:rPr lang="en-US" sz="1000" dirty="0">
                          <a:hlinkClick r:id="rId11"/>
                        </a:rPr>
                        <a:t>ActiveSync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12"/>
                        </a:rPr>
                        <a:t>Harvest</a:t>
                      </a:r>
                      <a:r>
                        <a:rPr lang="en-US" sz="1000" dirty="0"/>
                        <a:t> email addresses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Verify </a:t>
                      </a:r>
                      <a:r>
                        <a:rPr lang="en-US" sz="1000" dirty="0">
                          <a:hlinkClick r:id="rId13"/>
                        </a:rPr>
                        <a:t>target</a:t>
                      </a:r>
                      <a:r>
                        <a:rPr lang="en-US" sz="1000" dirty="0"/>
                        <a:t> is on O365, [</a:t>
                      </a:r>
                      <a:r>
                        <a:rPr lang="en-US" sz="1000" dirty="0">
                          <a:hlinkClick r:id="rId14"/>
                        </a:rPr>
                        <a:t>DNS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>
                          <a:hlinkClick r:id="rId15"/>
                        </a:rPr>
                        <a:t>urls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>
                          <a:hlinkClick r:id="rId16"/>
                        </a:rPr>
                        <a:t>list</a:t>
                      </a:r>
                      <a:r>
                        <a:rPr lang="en-US" sz="1000" dirty="0"/>
                        <a:t>], [</a:t>
                      </a:r>
                      <a:r>
                        <a:rPr lang="en-US" sz="1000" dirty="0" err="1">
                          <a:hlinkClick r:id="rId17"/>
                        </a:rPr>
                        <a:t>getuserrealm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Enumerate usernames, 2FA status </a:t>
                      </a:r>
                      <a:r>
                        <a:rPr lang="en-US" sz="1000" dirty="0">
                          <a:hlinkClick r:id="rId11"/>
                        </a:rPr>
                        <a:t>via ActiveSync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18"/>
                        </a:rPr>
                        <a:t>o365userenum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Role, group, admin enumeration with </a:t>
                      </a:r>
                      <a:r>
                        <a:rPr lang="en-US" sz="1000" dirty="0">
                          <a:hlinkClick r:id="rId19"/>
                        </a:rPr>
                        <a:t>Get-</a:t>
                      </a:r>
                      <a:r>
                        <a:rPr lang="en-US" sz="1000" dirty="0" err="1">
                          <a:hlinkClick r:id="rId19"/>
                        </a:rPr>
                        <a:t>MsolRoleMember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20"/>
                        </a:rPr>
                        <a:t>RainDance</a:t>
                      </a:r>
                      <a:r>
                        <a:rPr lang="en-US" sz="1000" dirty="0"/>
                        <a:t>]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Bruteforce</a:t>
                      </a:r>
                      <a:r>
                        <a:rPr lang="en-US" sz="1000" dirty="0"/>
                        <a:t> of Autodiscover: </a:t>
                      </a:r>
                      <a:r>
                        <a:rPr lang="en-US" sz="1000" dirty="0" err="1">
                          <a:hlinkClick r:id="rId21"/>
                        </a:rPr>
                        <a:t>SensePost</a:t>
                      </a:r>
                      <a:r>
                        <a:rPr lang="en-US" sz="1000" dirty="0">
                          <a:hlinkClick r:id="rId21"/>
                        </a:rPr>
                        <a:t> Ruler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Phishing for credentials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Phishing </a:t>
                      </a:r>
                      <a:r>
                        <a:rPr lang="en-US" sz="1000" dirty="0">
                          <a:hlinkClick r:id="rId22"/>
                        </a:rPr>
                        <a:t>using OAuth app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2FA MITM Phishing: evilginx2 [</a:t>
                      </a:r>
                      <a:r>
                        <a:rPr lang="en-US" sz="1000" dirty="0" err="1">
                          <a:hlinkClick r:id="rId23"/>
                        </a:rPr>
                        <a:t>github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Use </a:t>
                      </a:r>
                      <a:r>
                        <a:rPr lang="en-US" sz="1000" dirty="0">
                          <a:hlinkClick r:id="rId24"/>
                        </a:rPr>
                        <a:t>AIP</a:t>
                      </a:r>
                      <a:r>
                        <a:rPr lang="en-US" sz="1000" dirty="0"/>
                        <a:t> to manage attack campaign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25"/>
                        </a:rPr>
                        <a:t>Add Mail forwarding rule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Add </a:t>
                      </a:r>
                      <a:r>
                        <a:rPr lang="en-US" sz="1000" dirty="0">
                          <a:hlinkClick r:id="rId26"/>
                        </a:rPr>
                        <a:t>Global Admin Account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Delegate Tenant Admin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/>
                        <a:t>MailSniper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>
                          <a:hlinkClick r:id="rId10"/>
                        </a:rPr>
                        <a:t>Search Mailbox for credentials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for Content with </a:t>
                      </a:r>
                      <a:r>
                        <a:rPr lang="en-US" sz="1000" dirty="0">
                          <a:hlinkClick r:id="rId27"/>
                        </a:rPr>
                        <a:t>eDiscovery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Account Takeover: </a:t>
                      </a:r>
                      <a:r>
                        <a:rPr lang="en-US" sz="1000" dirty="0">
                          <a:hlinkClick r:id="rId27"/>
                        </a:rPr>
                        <a:t>Add-</a:t>
                      </a:r>
                      <a:r>
                        <a:rPr lang="en-US" sz="1000" dirty="0" err="1">
                          <a:hlinkClick r:id="rId27"/>
                        </a:rPr>
                        <a:t>MailboxPermission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Pivot to On-Prem host: </a:t>
                      </a:r>
                      <a:r>
                        <a:rPr lang="en-US" sz="1000" dirty="0" err="1">
                          <a:hlinkClick r:id="rId28"/>
                        </a:rPr>
                        <a:t>SensePost</a:t>
                      </a:r>
                      <a:r>
                        <a:rPr lang="en-US" sz="1000" dirty="0">
                          <a:hlinkClick r:id="rId28"/>
                        </a:rPr>
                        <a:t> Ruler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Exchange Tasks for C2: </a:t>
                      </a:r>
                      <a:r>
                        <a:rPr lang="en-US" sz="1000" dirty="0">
                          <a:hlinkClick r:id="rId29"/>
                        </a:rPr>
                        <a:t>MWR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Send Internal Email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MailSniper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>
                          <a:hlinkClick r:id="rId10"/>
                        </a:rPr>
                        <a:t>Search Mailbox for content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Search for Content with </a:t>
                      </a:r>
                      <a:r>
                        <a:rPr lang="en-US" sz="1000" dirty="0">
                          <a:hlinkClick r:id="rId27"/>
                        </a:rPr>
                        <a:t>eDiscovery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Exfil email using EWS APIs with </a:t>
                      </a:r>
                      <a:r>
                        <a:rPr lang="en-US" sz="1000" dirty="0">
                          <a:hlinkClick r:id="rId30"/>
                        </a:rPr>
                        <a:t>PowerShell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Download documents and email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/>
                        <a:t>Financial/</a:t>
                      </a:r>
                      <a:r>
                        <a:rPr lang="en-US" sz="1000" dirty="0">
                          <a:hlinkClick r:id="rId31"/>
                        </a:rPr>
                        <a:t>wire</a:t>
                      </a:r>
                      <a:r>
                        <a:rPr lang="en-US" sz="1000" dirty="0"/>
                        <a:t> fraud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394721"/>
                  </a:ext>
                </a:extLst>
              </a:tr>
              <a:tr h="1051011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dirty="0"/>
                        <a:t>End Point</a:t>
                      </a:r>
                    </a:p>
                  </a:txBody>
                  <a:tcPr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host for </a:t>
                      </a:r>
                      <a:r>
                        <a:rPr lang="en-US" sz="1000" dirty="0">
                          <a:hlinkClick r:id="rId32"/>
                        </a:rPr>
                        <a:t>Azure credentials</a:t>
                      </a:r>
                      <a:r>
                        <a:rPr lang="en-US" sz="1000" dirty="0"/>
                        <a:t>: </a:t>
                      </a:r>
                      <a:r>
                        <a:rPr lang="en-US" sz="1000" dirty="0" err="1"/>
                        <a:t>SharpCloud</a:t>
                      </a:r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Persistence through Outlook Home Page: </a:t>
                      </a:r>
                      <a:r>
                        <a:rPr lang="en-US" sz="1000" dirty="0" err="1">
                          <a:hlinkClick r:id="rId33"/>
                        </a:rPr>
                        <a:t>SensePost</a:t>
                      </a:r>
                      <a:r>
                        <a:rPr lang="en-US" sz="1000" dirty="0">
                          <a:hlinkClick r:id="rId33"/>
                        </a:rPr>
                        <a:t> Ruler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Persistence through </a:t>
                      </a:r>
                      <a:r>
                        <a:rPr lang="en-US" sz="1000" dirty="0">
                          <a:hlinkClick r:id="rId34"/>
                        </a:rPr>
                        <a:t>custom Outlook Form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Create </a:t>
                      </a:r>
                      <a:r>
                        <a:rPr lang="en-US" sz="1000" dirty="0">
                          <a:hlinkClick r:id="rId35"/>
                        </a:rPr>
                        <a:t>Hidden Mailbox Rule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>
                          <a:hlinkClick r:id="rId36"/>
                        </a:rPr>
                        <a:t>tool</a:t>
                      </a:r>
                      <a:r>
                        <a:rPr lang="en-US" sz="1000" dirty="0"/>
                        <a:t>]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97516"/>
                  </a:ext>
                </a:extLst>
              </a:tr>
              <a:tr h="1419674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On-Prem Exchange</a:t>
                      </a:r>
                    </a:p>
                  </a:txBody>
                  <a:tcPr vert="vert27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7"/>
                        </a:rPr>
                        <a:t>Portal Recon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7"/>
                        </a:rPr>
                        <a:t>Enumerate domain accounts</a:t>
                      </a:r>
                      <a:r>
                        <a:rPr lang="en-US" sz="1000" dirty="0"/>
                        <a:t> using Skype4B, [</a:t>
                      </a:r>
                      <a:r>
                        <a:rPr lang="en-US" sz="1000" dirty="0" err="1">
                          <a:hlinkClick r:id="rId38"/>
                        </a:rPr>
                        <a:t>LyncSmash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39"/>
                        </a:rPr>
                        <a:t>Enumerate domain accounts</a:t>
                      </a:r>
                      <a:r>
                        <a:rPr lang="en-US" sz="1000" dirty="0"/>
                        <a:t>: OWA &amp; Exchange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40"/>
                        </a:rPr>
                        <a:t>Enumerate domain accounts</a:t>
                      </a:r>
                      <a:r>
                        <a:rPr lang="en-US" sz="1000" dirty="0"/>
                        <a:t>: OWA: </a:t>
                      </a:r>
                      <a:r>
                        <a:rPr lang="en-US" sz="1000" dirty="0" err="1"/>
                        <a:t>FindPeople</a:t>
                      </a:r>
                      <a:endParaRPr lang="en-US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OWA </a:t>
                      </a:r>
                      <a:r>
                        <a:rPr lang="en-US" sz="1000" dirty="0">
                          <a:hlinkClick r:id="rId41"/>
                        </a:rPr>
                        <a:t>version discovery</a:t>
                      </a:r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hlinkClick r:id="rId42" action="ppaction://hlinkfile"/>
                        </a:rPr>
                        <a:t>Password Spray</a:t>
                      </a:r>
                      <a:r>
                        <a:rPr lang="en-US" sz="1000" dirty="0"/>
                        <a:t> using Invoke-</a:t>
                      </a:r>
                      <a:r>
                        <a:rPr lang="en-US" sz="1000" dirty="0" err="1"/>
                        <a:t>PasswordSprayOWA</a:t>
                      </a:r>
                      <a:r>
                        <a:rPr lang="en-US" sz="1000" dirty="0"/>
                        <a:t>, EWS, </a:t>
                      </a:r>
                      <a:r>
                        <a:rPr lang="en-US" sz="1000" dirty="0">
                          <a:hlinkClick r:id="rId43"/>
                        </a:rPr>
                        <a:t>Atomizer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Bruteforce</a:t>
                      </a:r>
                      <a:r>
                        <a:rPr lang="en-US" sz="1000" dirty="0"/>
                        <a:t> of Autodiscover: </a:t>
                      </a:r>
                      <a:r>
                        <a:rPr lang="en-US" sz="1000" dirty="0" err="1">
                          <a:hlinkClick r:id="rId21"/>
                        </a:rPr>
                        <a:t>SensePost</a:t>
                      </a:r>
                      <a:r>
                        <a:rPr lang="en-US" sz="1000" dirty="0">
                          <a:hlinkClick r:id="rId21"/>
                        </a:rPr>
                        <a:t> Ruler</a:t>
                      </a:r>
                      <a:endParaRPr lang="en-US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err="1"/>
                        <a:t>PasswordSpray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hlinkClick r:id="rId44"/>
                        </a:rPr>
                        <a:t>Lync/S4B</a:t>
                      </a:r>
                      <a:r>
                        <a:rPr lang="en-US" sz="1000" dirty="0"/>
                        <a:t> [</a:t>
                      </a:r>
                      <a:r>
                        <a:rPr lang="en-US" sz="1000" dirty="0" err="1">
                          <a:hlinkClick r:id="rId45"/>
                        </a:rPr>
                        <a:t>LyncSniper</a:t>
                      </a:r>
                      <a:r>
                        <a:rPr lang="en-US" sz="1000" dirty="0"/>
                        <a:t>]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Exchange </a:t>
                      </a:r>
                      <a:r>
                        <a:rPr lang="en-US" sz="1000" dirty="0">
                          <a:hlinkClick r:id="rId46"/>
                        </a:rPr>
                        <a:t>MTA</a:t>
                      </a:r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Search Mailboxes with eDiscovery searches (EXO, Teams, SPO, OD4B, Skype4B)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Delegation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18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CDE765-11DB-4800-AB6A-BD85897B2F02}"/>
              </a:ext>
            </a:extLst>
          </p:cNvPr>
          <p:cNvSpPr txBox="1"/>
          <p:nvPr/>
        </p:nvSpPr>
        <p:spPr>
          <a:xfrm>
            <a:off x="7241458" y="5933768"/>
            <a:ext cx="351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Prepared by @JohnLaTwC, May 2019, 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v1.07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30790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DE614C-4827-4834-B8FD-E305474B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Tested the waters to see if there was interest in post-breach O365 scenarios, and YES there was!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D2753-3530-4522-9F10-3C6EAFCBE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2" b="9254"/>
          <a:stretch/>
        </p:blipFill>
        <p:spPr>
          <a:xfrm>
            <a:off x="497685" y="1690688"/>
            <a:ext cx="4581446" cy="3055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F2837-BDB3-4077-A699-BFB35203B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5" y="4764278"/>
            <a:ext cx="4404360" cy="983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72EC2-7DC6-4DBF-86C2-F83163F85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79"/>
          <a:stretch/>
        </p:blipFill>
        <p:spPr>
          <a:xfrm>
            <a:off x="452207" y="5898761"/>
            <a:ext cx="4672401" cy="78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4F82E6-D262-4254-BEED-AB2D0D727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431" y="287553"/>
            <a:ext cx="2608652" cy="4135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6AEA8F-123A-40C2-96F4-261E3DB26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4739" y="1257978"/>
            <a:ext cx="2971761" cy="3945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E8D21-8F50-4EE2-88FB-5F7E44ECF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3183" y="2409371"/>
            <a:ext cx="2816095" cy="4135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EE6C90F-EA18-487E-9F03-A125161E02D0}"/>
              </a:ext>
            </a:extLst>
          </p:cNvPr>
          <p:cNvGrpSpPr/>
          <p:nvPr/>
        </p:nvGrpSpPr>
        <p:grpSpPr>
          <a:xfrm>
            <a:off x="5846224" y="549742"/>
            <a:ext cx="5157248" cy="2933700"/>
            <a:chOff x="5906431" y="1045304"/>
            <a:chExt cx="5157248" cy="29337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EAE55-772A-46F2-B8A0-A8C48C94CDB2}"/>
                </a:ext>
              </a:extLst>
            </p:cNvPr>
            <p:cNvGrpSpPr/>
            <p:nvPr/>
          </p:nvGrpSpPr>
          <p:grpSpPr>
            <a:xfrm>
              <a:off x="5906431" y="1045304"/>
              <a:ext cx="5157248" cy="2933700"/>
              <a:chOff x="5834849" y="495300"/>
              <a:chExt cx="5157248" cy="293370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BE0B354-85EB-4CAF-864B-3B19F54D3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42883" y="495300"/>
                <a:ext cx="4010025" cy="29337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E1001E5-9F10-494E-8569-35643DF6C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4849" y="1865503"/>
                <a:ext cx="5157248" cy="1490397"/>
              </a:xfrm>
              <a:prstGeom prst="rect">
                <a:avLst/>
              </a:prstGeom>
            </p:spPr>
          </p:pic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0A9567-96C9-4224-948A-9A521A2A6B07}"/>
                </a:ext>
              </a:extLst>
            </p:cNvPr>
            <p:cNvCxnSpPr/>
            <p:nvPr/>
          </p:nvCxnSpPr>
          <p:spPr>
            <a:xfrm>
              <a:off x="9168882" y="1327462"/>
              <a:ext cx="62826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011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21995-465F-455F-874C-A9547382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tweeting, the research community started pointing out even more tools &amp; techniques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E8245-4D7D-4EB4-922B-DC2080F3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8" y="1685406"/>
            <a:ext cx="3714756" cy="1444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A1B7C4-BE64-437E-A9C7-5C8780D6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98" y="3193352"/>
            <a:ext cx="2989397" cy="341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A0F015-A1FF-416A-9441-19F8DD334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448" y="1572890"/>
            <a:ext cx="3766803" cy="168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803937-2740-42D0-9AE7-F541E10BB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2523932"/>
            <a:ext cx="3734274" cy="1528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EC07EA-4F55-45C7-B1F8-B9B6826B5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305" y="4262669"/>
            <a:ext cx="3799331" cy="139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A1F597-3A5B-41B6-9987-4BE8D380B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0497" y="4682463"/>
            <a:ext cx="3471679" cy="1413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7F4A06-3FC4-400A-A504-235F00143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956" y="6143625"/>
            <a:ext cx="5057775" cy="71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5101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Know-how</a:t>
            </a:r>
          </a:p>
        </p:txBody>
      </p:sp>
    </p:spTree>
    <p:extLst>
      <p:ext uri="{BB962C8B-B14F-4D97-AF65-F5344CB8AC3E}">
        <p14:creationId xmlns:p14="http://schemas.microsoft.com/office/powerpoint/2010/main" val="344574466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03B76-6A67-4E25-89A8-6AAAA5074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450648" y="291513"/>
            <a:ext cx="3409595" cy="39442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49A05-D6B4-4F3E-BC63-BCBF9DB5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573" y="67408"/>
            <a:ext cx="6389503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82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74274-7674-4C5F-BAA2-CB9CD7EB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9" y="291514"/>
            <a:ext cx="9160029" cy="3292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6039C2-C5E4-4423-BB34-FC4B0E28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86" y="2051370"/>
            <a:ext cx="9160029" cy="2755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D290E-B41C-4691-AE8B-777D03DA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003" y="487"/>
            <a:ext cx="7916896" cy="6857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D6919-5D09-4CC1-B8FD-3DF4D532E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342" y="142110"/>
            <a:ext cx="8069835" cy="6857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3F9CB-B7B4-40A4-A96F-357B1376C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469" y="208735"/>
            <a:ext cx="7619611" cy="6751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668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Repeatable Analysis</a:t>
            </a:r>
          </a:p>
        </p:txBody>
      </p:sp>
    </p:spTree>
    <p:extLst>
      <p:ext uri="{BB962C8B-B14F-4D97-AF65-F5344CB8AC3E}">
        <p14:creationId xmlns:p14="http://schemas.microsoft.com/office/powerpoint/2010/main" val="38112654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4D7F-FD3C-420B-BBD0-28F267C7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Climb the Ladder of Mastery Faster?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6BECD400-A372-4147-AA62-8E29BF4E9A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2576794"/>
              </p:ext>
            </p:extLst>
          </p:nvPr>
        </p:nvGraphicFramePr>
        <p:xfrm>
          <a:off x="507660" y="1970994"/>
          <a:ext cx="10915083" cy="3735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E40834AD-FE76-4790-B7B0-AF6EE9E29D6C}"/>
              </a:ext>
            </a:extLst>
          </p:cNvPr>
          <p:cNvGrpSpPr/>
          <p:nvPr/>
        </p:nvGrpSpPr>
        <p:grpSpPr>
          <a:xfrm>
            <a:off x="4358870" y="1063171"/>
            <a:ext cx="2176279" cy="2177144"/>
            <a:chOff x="7780704" y="-1023257"/>
            <a:chExt cx="2633297" cy="26343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257151-06B1-41DF-87D3-6019E9AE8657}"/>
                </a:ext>
              </a:extLst>
            </p:cNvPr>
            <p:cNvSpPr/>
            <p:nvPr/>
          </p:nvSpPr>
          <p:spPr bwMode="auto">
            <a:xfrm>
              <a:off x="7780704" y="-1023257"/>
              <a:ext cx="2633296" cy="263434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4513B2-60B8-49B3-9CB7-0E457866B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39" r="11436" b="6919"/>
            <a:stretch/>
          </p:blipFill>
          <p:spPr>
            <a:xfrm>
              <a:off x="7780705" y="-1023257"/>
              <a:ext cx="2633296" cy="263434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426C18C-8AA5-4C82-B8CF-D43F02A5B6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53" y="1151105"/>
            <a:ext cx="2898695" cy="19897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AF25BF-8DBA-4646-9515-D7B5CC01D2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0" y="1151105"/>
            <a:ext cx="3466117" cy="19865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3B15E9B-5F40-4ED8-89EC-86C52F8DF670}"/>
              </a:ext>
            </a:extLst>
          </p:cNvPr>
          <p:cNvSpPr/>
          <p:nvPr/>
        </p:nvSpPr>
        <p:spPr>
          <a:xfrm>
            <a:off x="3564327" y="4834039"/>
            <a:ext cx="183480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Know the Instance</a:t>
            </a:r>
            <a:endParaRPr lang="en-US" sz="1050" dirty="0"/>
          </a:p>
          <a:p>
            <a:pPr lvl="0" algn="ctr"/>
            <a:r>
              <a:rPr lang="en-US" dirty="0"/>
              <a:t>SELECT </a:t>
            </a:r>
          </a:p>
          <a:p>
            <a:pPr lvl="0" algn="ctr"/>
            <a:r>
              <a:rPr lang="en-US" dirty="0"/>
              <a:t>WHERE </a:t>
            </a:r>
          </a:p>
          <a:p>
            <a:pPr lvl="0" algn="ctr"/>
            <a:r>
              <a:rPr lang="en-US" dirty="0"/>
              <a:t>JOIN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C1502-94FB-46F8-9FEF-73382367E7BA}"/>
              </a:ext>
            </a:extLst>
          </p:cNvPr>
          <p:cNvSpPr/>
          <p:nvPr/>
        </p:nvSpPr>
        <p:spPr>
          <a:xfrm>
            <a:off x="5191004" y="4022132"/>
            <a:ext cx="186079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Know the Pattern</a:t>
            </a:r>
            <a:endParaRPr lang="en-US" dirty="0"/>
          </a:p>
          <a:p>
            <a:pPr lvl="0" algn="ctr"/>
            <a:r>
              <a:rPr lang="en-US" dirty="0"/>
              <a:t>Statistics, Outliers, Baselines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60A47D-E857-4E2C-9A46-047EE5E0B32D}"/>
              </a:ext>
            </a:extLst>
          </p:cNvPr>
          <p:cNvSpPr/>
          <p:nvPr/>
        </p:nvSpPr>
        <p:spPr>
          <a:xfrm>
            <a:off x="6909473" y="3664270"/>
            <a:ext cx="256472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Discover the Pattern</a:t>
            </a:r>
          </a:p>
          <a:p>
            <a:pPr lvl="0" algn="ctr"/>
            <a:r>
              <a:rPr lang="en-US" dirty="0"/>
              <a:t>Data Science</a:t>
            </a:r>
          </a:p>
          <a:p>
            <a:pPr lvl="0" algn="ctr"/>
            <a:r>
              <a:rPr lang="en-US" dirty="0"/>
              <a:t>Machine Learning</a:t>
            </a:r>
          </a:p>
          <a:p>
            <a:pPr lvl="0" algn="ctr"/>
            <a:r>
              <a:rPr lang="en-US" dirty="0"/>
              <a:t>Data-mining</a:t>
            </a:r>
          </a:p>
        </p:txBody>
      </p:sp>
    </p:spTree>
    <p:extLst>
      <p:ext uri="{BB962C8B-B14F-4D97-AF65-F5344CB8AC3E}">
        <p14:creationId xmlns:p14="http://schemas.microsoft.com/office/powerpoint/2010/main" val="3957044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D0314E-9373-431A-BC31-2D4B56B4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Microsoft Azure Sentinel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75BE8-3830-4AD8-9DD7-0190243942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B16E508F-DE16-47AB-94C1-76ADEEAFFCC6}"/>
              </a:ext>
            </a:extLst>
          </p:cNvPr>
          <p:cNvSpPr txBox="1">
            <a:spLocks/>
          </p:cNvSpPr>
          <p:nvPr/>
        </p:nvSpPr>
        <p:spPr>
          <a:xfrm>
            <a:off x="756525" y="569776"/>
            <a:ext cx="11016957" cy="55384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1DDE24-8B56-4A65-88D4-BE0ECD28EE7C}"/>
              </a:ext>
            </a:extLst>
          </p:cNvPr>
          <p:cNvSpPr/>
          <p:nvPr/>
        </p:nvSpPr>
        <p:spPr bwMode="auto">
          <a:xfrm>
            <a:off x="7457019" y="1961077"/>
            <a:ext cx="4517757" cy="465563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sx="101000" sy="101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none" lIns="89617" tIns="89617" rIns="89617" bIns="896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70">
              <a:solidFill>
                <a:srgbClr val="3C3C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67373A-7823-468F-B711-8C91EDC39BDF}"/>
              </a:ext>
            </a:extLst>
          </p:cNvPr>
          <p:cNvGrpSpPr/>
          <p:nvPr/>
        </p:nvGrpSpPr>
        <p:grpSpPr>
          <a:xfrm>
            <a:off x="9050291" y="2203260"/>
            <a:ext cx="1236225" cy="1004298"/>
            <a:chOff x="8586540" y="1557094"/>
            <a:chExt cx="1236575" cy="10045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DFA5E6-BC42-41E8-9E03-1D81E8CB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1203" y="1557094"/>
              <a:ext cx="487248" cy="48724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715589-6C04-459E-AFA9-00D320535267}"/>
                </a:ext>
              </a:extLst>
            </p:cNvPr>
            <p:cNvGrpSpPr/>
            <p:nvPr/>
          </p:nvGrpSpPr>
          <p:grpSpPr>
            <a:xfrm>
              <a:off x="8586540" y="2122074"/>
              <a:ext cx="1236575" cy="439602"/>
              <a:chOff x="8331584" y="819251"/>
              <a:chExt cx="784457" cy="44841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4452D24-3F45-4088-86F4-F43DD0CC71AB}"/>
                  </a:ext>
                </a:extLst>
              </p:cNvPr>
              <p:cNvSpPr/>
              <p:nvPr/>
            </p:nvSpPr>
            <p:spPr>
              <a:xfrm>
                <a:off x="8441519" y="819251"/>
                <a:ext cx="564589" cy="324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049">
                  <a:lnSpc>
                    <a:spcPct val="90000"/>
                  </a:lnSpc>
                  <a:spcBef>
                    <a:spcPts val="1174"/>
                  </a:spcBef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600" kern="0">
                    <a:solidFill>
                      <a:srgbClr val="000000"/>
                    </a:solidFill>
                    <a:latin typeface="Segoe UI Semibold"/>
                    <a:cs typeface="Segoe UI Light" panose="020B0502040204020203" pitchFamily="34" charset="0"/>
                  </a:rPr>
                  <a:t>Collect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258749-4159-4E02-9AE6-AD19E9677F62}"/>
                  </a:ext>
                </a:extLst>
              </p:cNvPr>
              <p:cNvSpPr/>
              <p:nvPr/>
            </p:nvSpPr>
            <p:spPr>
              <a:xfrm>
                <a:off x="8331584" y="1046272"/>
                <a:ext cx="784457" cy="221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049">
                  <a:lnSpc>
                    <a:spcPct val="90000"/>
                  </a:lnSpc>
                  <a:spcBef>
                    <a:spcPts val="1174"/>
                  </a:spcBef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900" kern="0">
                  <a:solidFill>
                    <a:srgbClr val="000000"/>
                  </a:solidFill>
                  <a:latin typeface="Segoe UI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C28F6B-2955-4E8A-8D8A-791FB58B9263}"/>
              </a:ext>
            </a:extLst>
          </p:cNvPr>
          <p:cNvGrpSpPr/>
          <p:nvPr/>
        </p:nvGrpSpPr>
        <p:grpSpPr>
          <a:xfrm>
            <a:off x="10551803" y="4324335"/>
            <a:ext cx="1422973" cy="453801"/>
            <a:chOff x="9437052" y="3452106"/>
            <a:chExt cx="1451919" cy="4630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28A12F-4B32-4464-B8C9-37650FB05D6A}"/>
                </a:ext>
              </a:extLst>
            </p:cNvPr>
            <p:cNvSpPr/>
            <p:nvPr/>
          </p:nvSpPr>
          <p:spPr>
            <a:xfrm>
              <a:off x="9729837" y="3452106"/>
              <a:ext cx="821172" cy="3247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049">
                <a:lnSpc>
                  <a:spcPct val="90000"/>
                </a:lnSpc>
                <a:spcBef>
                  <a:spcPts val="1174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kern="0">
                  <a:solidFill>
                    <a:srgbClr val="000000"/>
                  </a:solidFill>
                  <a:latin typeface="Segoe UI Semibold"/>
                  <a:cs typeface="Segoe UI Light" panose="020B0502040204020203" pitchFamily="34" charset="0"/>
                </a:rPr>
                <a:t>Detect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55A837A-DC67-42C3-84F6-FF920A78F7CF}"/>
                </a:ext>
              </a:extLst>
            </p:cNvPr>
            <p:cNvSpPr/>
            <p:nvPr/>
          </p:nvSpPr>
          <p:spPr>
            <a:xfrm>
              <a:off x="9437052" y="3693741"/>
              <a:ext cx="1451919" cy="221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49">
                <a:lnSpc>
                  <a:spcPct val="90000"/>
                </a:lnSpc>
                <a:spcBef>
                  <a:spcPts val="588"/>
                </a:spcBef>
                <a:defRPr/>
              </a:pPr>
              <a:endParaRPr lang="en-US" sz="900" kern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59CF21-C576-4B51-8558-8BA25A3A42C0}"/>
              </a:ext>
            </a:extLst>
          </p:cNvPr>
          <p:cNvGrpSpPr/>
          <p:nvPr/>
        </p:nvGrpSpPr>
        <p:grpSpPr>
          <a:xfrm>
            <a:off x="7512288" y="4343359"/>
            <a:ext cx="1346997" cy="462998"/>
            <a:chOff x="1787686" y="2705069"/>
            <a:chExt cx="1374397" cy="47241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2BB752-F542-41A6-8A59-A9C1D2F8CA7D}"/>
                </a:ext>
              </a:extLst>
            </p:cNvPr>
            <p:cNvSpPr/>
            <p:nvPr/>
          </p:nvSpPr>
          <p:spPr>
            <a:xfrm>
              <a:off x="1974460" y="2705069"/>
              <a:ext cx="1035374" cy="3247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049">
                <a:lnSpc>
                  <a:spcPct val="90000"/>
                </a:lnSpc>
                <a:spcBef>
                  <a:spcPts val="1174"/>
                </a:spcBef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kern="0">
                  <a:solidFill>
                    <a:srgbClr val="000000"/>
                  </a:solidFill>
                  <a:latin typeface="Segoe UI Semibold"/>
                  <a:cs typeface="Segoe UI Light" panose="020B0502040204020203" pitchFamily="34" charset="0"/>
                </a:rPr>
                <a:t>Respond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29209A-75FB-4922-9DBA-A54A4264AF57}"/>
                </a:ext>
              </a:extLst>
            </p:cNvPr>
            <p:cNvSpPr/>
            <p:nvPr/>
          </p:nvSpPr>
          <p:spPr>
            <a:xfrm>
              <a:off x="1787686" y="2956089"/>
              <a:ext cx="1374397" cy="221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49">
                <a:lnSpc>
                  <a:spcPct val="90000"/>
                </a:lnSpc>
                <a:spcBef>
                  <a:spcPts val="588"/>
                </a:spcBef>
                <a:defRPr/>
              </a:pPr>
              <a:endParaRPr lang="en-US" sz="900" kern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6A52B0-2E9E-4A78-8BB1-B9481ABD0978}"/>
              </a:ext>
            </a:extLst>
          </p:cNvPr>
          <p:cNvGrpSpPr/>
          <p:nvPr/>
        </p:nvGrpSpPr>
        <p:grpSpPr>
          <a:xfrm>
            <a:off x="8760881" y="3381585"/>
            <a:ext cx="2012016" cy="1871311"/>
            <a:chOff x="8354173" y="2825620"/>
            <a:chExt cx="1701305" cy="158229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685A5D-BC63-4D98-B64F-DF6EDFBEB6B4}"/>
                </a:ext>
              </a:extLst>
            </p:cNvPr>
            <p:cNvSpPr/>
            <p:nvPr/>
          </p:nvSpPr>
          <p:spPr bwMode="auto">
            <a:xfrm>
              <a:off x="8398392" y="2825620"/>
              <a:ext cx="1612870" cy="15822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cloud">
              <a:extLst>
                <a:ext uri="{FF2B5EF4-FFF2-40B4-BE49-F238E27FC236}">
                  <a16:creationId xmlns:a16="http://schemas.microsoft.com/office/drawing/2014/main" id="{D70BC031-A7E0-44E4-A87A-46ADB05A94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25135" y="3167469"/>
              <a:ext cx="1159385" cy="738634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90500" dist="50800" dir="2700000" sx="101000" sy="101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89361E9-D830-4458-AB2F-A61837DEA1A6}"/>
                </a:ext>
              </a:extLst>
            </p:cNvPr>
            <p:cNvGrpSpPr/>
            <p:nvPr/>
          </p:nvGrpSpPr>
          <p:grpSpPr>
            <a:xfrm>
              <a:off x="8989809" y="3378017"/>
              <a:ext cx="430036" cy="431628"/>
              <a:chOff x="6545616" y="3442997"/>
              <a:chExt cx="612763" cy="612763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F709AFB-035F-4D86-B904-C19020394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5616" y="3442997"/>
                <a:ext cx="612763" cy="612763"/>
              </a:xfrm>
              <a:prstGeom prst="rect">
                <a:avLst/>
              </a:prstGeom>
            </p:spPr>
          </p:pic>
          <p:sp>
            <p:nvSpPr>
              <p:cNvPr id="26" name="Shield_EA18" title="Icon of a shield">
                <a:extLst>
                  <a:ext uri="{FF2B5EF4-FFF2-40B4-BE49-F238E27FC236}">
                    <a16:creationId xmlns:a16="http://schemas.microsoft.com/office/drawing/2014/main" id="{D07AC32E-741C-47B2-ADA8-01FD79C744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20910" y="3615149"/>
                <a:ext cx="262172" cy="279127"/>
              </a:xfrm>
              <a:custGeom>
                <a:avLst/>
                <a:gdLst>
                  <a:gd name="T0" fmla="*/ 3500 w 3500"/>
                  <a:gd name="T1" fmla="*/ 1375 h 3725"/>
                  <a:gd name="T2" fmla="*/ 1750 w 3500"/>
                  <a:gd name="T3" fmla="*/ 3725 h 3725"/>
                  <a:gd name="T4" fmla="*/ 0 w 3500"/>
                  <a:gd name="T5" fmla="*/ 1375 h 3725"/>
                  <a:gd name="T6" fmla="*/ 0 w 3500"/>
                  <a:gd name="T7" fmla="*/ 500 h 3725"/>
                  <a:gd name="T8" fmla="*/ 1125 w 3500"/>
                  <a:gd name="T9" fmla="*/ 187 h 3725"/>
                  <a:gd name="T10" fmla="*/ 1750 w 3500"/>
                  <a:gd name="T11" fmla="*/ 0 h 3725"/>
                  <a:gd name="T12" fmla="*/ 2375 w 3500"/>
                  <a:gd name="T13" fmla="*/ 187 h 3725"/>
                  <a:gd name="T14" fmla="*/ 3500 w 3500"/>
                  <a:gd name="T15" fmla="*/ 500 h 3725"/>
                  <a:gd name="T16" fmla="*/ 3500 w 3500"/>
                  <a:gd name="T17" fmla="*/ 1375 h 3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00" h="3725">
                    <a:moveTo>
                      <a:pt x="3500" y="1375"/>
                    </a:moveTo>
                    <a:cubicBezTo>
                      <a:pt x="3500" y="2302"/>
                      <a:pt x="2831" y="3117"/>
                      <a:pt x="1750" y="3725"/>
                    </a:cubicBezTo>
                    <a:cubicBezTo>
                      <a:pt x="669" y="3117"/>
                      <a:pt x="0" y="2302"/>
                      <a:pt x="0" y="1375"/>
                    </a:cubicBezTo>
                    <a:cubicBezTo>
                      <a:pt x="0" y="500"/>
                      <a:pt x="0" y="500"/>
                      <a:pt x="0" y="500"/>
                    </a:cubicBezTo>
                    <a:cubicBezTo>
                      <a:pt x="440" y="500"/>
                      <a:pt x="837" y="380"/>
                      <a:pt x="1125" y="187"/>
                    </a:cubicBezTo>
                    <a:cubicBezTo>
                      <a:pt x="1285" y="71"/>
                      <a:pt x="1506" y="0"/>
                      <a:pt x="1750" y="0"/>
                    </a:cubicBezTo>
                    <a:cubicBezTo>
                      <a:pt x="1994" y="0"/>
                      <a:pt x="2215" y="71"/>
                      <a:pt x="2375" y="187"/>
                    </a:cubicBezTo>
                    <a:cubicBezTo>
                      <a:pt x="2663" y="380"/>
                      <a:pt x="3060" y="500"/>
                      <a:pt x="3500" y="500"/>
                    </a:cubicBezTo>
                    <a:lnTo>
                      <a:pt x="3500" y="1375"/>
                    </a:lnTo>
                    <a:close/>
                  </a:path>
                </a:pathLst>
              </a:custGeom>
              <a:solidFill>
                <a:srgbClr val="0078D4"/>
              </a:solidFill>
              <a:ln w="3810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13841">
                  <a:defRPr/>
                </a:pPr>
                <a:endParaRPr lang="en-US" sz="1765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FC2A90-6C29-4062-9D87-4CE8C0A7FBBA}"/>
                </a:ext>
              </a:extLst>
            </p:cNvPr>
            <p:cNvSpPr txBox="1"/>
            <p:nvPr/>
          </p:nvSpPr>
          <p:spPr>
            <a:xfrm>
              <a:off x="8354173" y="3825730"/>
              <a:ext cx="1701305" cy="385144"/>
            </a:xfrm>
            <a:prstGeom prst="rect">
              <a:avLst/>
            </a:prstGeom>
            <a:noFill/>
          </p:spPr>
          <p:txBody>
            <a:bodyPr wrap="square" lIns="179234" tIns="143387" rIns="179234" bIns="143387" rtlCol="0">
              <a:spAutoFit/>
            </a:bodyPr>
            <a:lstStyle/>
            <a:p>
              <a:pPr algn="ctr" defTabSz="91404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174" b="1">
                  <a:gradFill>
                    <a:gsLst>
                      <a:gs pos="2917">
                        <a:srgbClr val="3C3C41"/>
                      </a:gs>
                      <a:gs pos="30000">
                        <a:srgbClr val="3C3C41"/>
                      </a:gs>
                    </a:gsLst>
                    <a:lin ang="5400000" scaled="0"/>
                  </a:gradFill>
                  <a:latin typeface="Segoe UI"/>
                </a:rPr>
                <a:t>Azure Sentinel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33ED76-D8BF-4216-B24E-0765E3950DD2}"/>
              </a:ext>
            </a:extLst>
          </p:cNvPr>
          <p:cNvGrpSpPr/>
          <p:nvPr/>
        </p:nvGrpSpPr>
        <p:grpSpPr>
          <a:xfrm>
            <a:off x="464458" y="1996514"/>
            <a:ext cx="6378087" cy="4655637"/>
            <a:chOff x="8524" y="1314846"/>
            <a:chExt cx="6379897" cy="4656957"/>
          </a:xfrm>
        </p:grpSpPr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CD18035C-CBAA-4B63-9B06-AB910DF16FEF}"/>
                </a:ext>
              </a:extLst>
            </p:cNvPr>
            <p:cNvSpPr/>
            <p:nvPr/>
          </p:nvSpPr>
          <p:spPr bwMode="auto">
            <a:xfrm>
              <a:off x="8524" y="1314846"/>
              <a:ext cx="6379897" cy="4656957"/>
            </a:xfrm>
            <a:prstGeom prst="homePlate">
              <a:avLst>
                <a:gd name="adj" fmla="val 19749"/>
              </a:avLst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53763" rIns="0" bIns="5376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7472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>
                <a:solidFill>
                  <a:srgbClr val="3C3C41"/>
                </a:solidFill>
                <a:latin typeface="Segoe UI Semilight"/>
              </a:endParaRPr>
            </a:p>
          </p:txBody>
        </p:sp>
        <p:sp>
          <p:nvSpPr>
            <p:cNvPr id="29" name="TextBox 101">
              <a:extLst>
                <a:ext uri="{FF2B5EF4-FFF2-40B4-BE49-F238E27FC236}">
                  <a16:creationId xmlns:a16="http://schemas.microsoft.com/office/drawing/2014/main" id="{4FD788B0-F840-475B-BA9B-85B1B578B35C}"/>
                </a:ext>
              </a:extLst>
            </p:cNvPr>
            <p:cNvSpPr txBox="1"/>
            <p:nvPr/>
          </p:nvSpPr>
          <p:spPr>
            <a:xfrm>
              <a:off x="383901" y="2032116"/>
              <a:ext cx="3989414" cy="43890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14" tIns="91414" rIns="91414" bIns="91414" anchor="t" anchorCtr="0" compatLnSpc="1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49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kern="0" dirty="0">
                  <a:solidFill>
                    <a:srgbClr val="0078D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Limitless</a:t>
              </a:r>
              <a:r>
                <a:rPr lang="en-US" kern="0" dirty="0">
                  <a:solidFill>
                    <a:srgbClr val="0078D3"/>
                  </a:solidFill>
                  <a:latin typeface="Segoe UI"/>
                </a:rPr>
                <a:t> </a:t>
              </a:r>
              <a:r>
                <a:rPr lang="en-US" kern="0" dirty="0">
                  <a:solidFill>
                    <a:srgbClr val="000000"/>
                  </a:solidFill>
                  <a:latin typeface="Segoe UI"/>
                </a:rPr>
                <a:t>cloud speed and scale</a:t>
              </a:r>
              <a:endParaRPr lang="en-US" dirty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endParaRP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D3FF924B-0E0D-424D-A1D5-5C89F025598B}"/>
                </a:ext>
              </a:extLst>
            </p:cNvPr>
            <p:cNvSpPr txBox="1"/>
            <p:nvPr/>
          </p:nvSpPr>
          <p:spPr>
            <a:xfrm>
              <a:off x="378245" y="4572151"/>
              <a:ext cx="5415032" cy="43890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14" tIns="91414" rIns="91414" bIns="91414" anchor="t" anchorCtr="0" compatLnSpc="1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49">
                <a:defRPr/>
              </a:pPr>
              <a:r>
                <a:rPr lang="en-US" sz="1800"/>
                <a:t>Faster threat protection with </a:t>
              </a:r>
              <a:r>
                <a:rPr lang="en-US" sz="1800">
                  <a:solidFill>
                    <a:srgbClr val="0078D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by your side</a:t>
              </a:r>
            </a:p>
          </p:txBody>
        </p:sp>
        <p:sp>
          <p:nvSpPr>
            <p:cNvPr id="31" name="TextBox 101">
              <a:extLst>
                <a:ext uri="{FF2B5EF4-FFF2-40B4-BE49-F238E27FC236}">
                  <a16:creationId xmlns:a16="http://schemas.microsoft.com/office/drawing/2014/main" id="{529708F7-9FAB-4E79-89B9-7747E2839935}"/>
                </a:ext>
              </a:extLst>
            </p:cNvPr>
            <p:cNvSpPr txBox="1"/>
            <p:nvPr/>
          </p:nvSpPr>
          <p:spPr>
            <a:xfrm>
              <a:off x="378245" y="2912127"/>
              <a:ext cx="4664618" cy="43893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14" tIns="91414" rIns="91414" bIns="91414" anchor="t" anchorCtr="0" compatLnSpc="1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49">
                <a:lnSpc>
                  <a:spcPct val="90000"/>
                </a:lnSpc>
                <a:defRPr/>
              </a:pPr>
              <a:r>
                <a:rPr lang="en-US" kern="0">
                  <a:solidFill>
                    <a:srgbClr val="0078D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Free Office 365 </a:t>
              </a:r>
              <a:r>
                <a:rPr lang="en-US" kern="0">
                  <a:solidFill>
                    <a:srgbClr val="000000"/>
                  </a:solidFill>
                  <a:latin typeface="Segoe UI"/>
                </a:rPr>
                <a:t>data import</a:t>
              </a:r>
              <a:endParaRPr lang="en-US" kern="0">
                <a:solidFill>
                  <a:srgbClr val="0078D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2" name="TextBox 101">
              <a:extLst>
                <a:ext uri="{FF2B5EF4-FFF2-40B4-BE49-F238E27FC236}">
                  <a16:creationId xmlns:a16="http://schemas.microsoft.com/office/drawing/2014/main" id="{FFC2DAF2-E80D-4373-8D5C-0B0C98AE9A03}"/>
                </a:ext>
              </a:extLst>
            </p:cNvPr>
            <p:cNvSpPr txBox="1"/>
            <p:nvPr/>
          </p:nvSpPr>
          <p:spPr>
            <a:xfrm>
              <a:off x="401939" y="3692141"/>
              <a:ext cx="4437422" cy="43890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14" tIns="91414" rIns="91414" bIns="91414" anchor="t" anchorCtr="0" compatLnSpc="1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49">
                <a:lnSpc>
                  <a:spcPct val="90000"/>
                </a:lnSpc>
                <a:defRPr/>
              </a:pPr>
              <a:r>
                <a:rPr lang="en-US" kern="0">
                  <a:solidFill>
                    <a:srgbClr val="000000"/>
                  </a:solidFill>
                  <a:latin typeface="Segoe UI"/>
                </a:rPr>
                <a:t>Easy integration with your </a:t>
              </a:r>
              <a:r>
                <a:rPr lang="en-US" kern="0">
                  <a:solidFill>
                    <a:srgbClr val="0078D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existing tools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916A3DB-1E1A-461F-94E2-A3E55643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53" y="4006068"/>
            <a:ext cx="318268" cy="3182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F523D24-78FD-408B-8465-5764F0615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6116" y="3921644"/>
            <a:ext cx="362329" cy="36232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BA7E173-84BD-49F9-BC62-C82CF7E00218}"/>
              </a:ext>
            </a:extLst>
          </p:cNvPr>
          <p:cNvGrpSpPr/>
          <p:nvPr/>
        </p:nvGrpSpPr>
        <p:grpSpPr>
          <a:xfrm>
            <a:off x="9127580" y="5710833"/>
            <a:ext cx="1258300" cy="546115"/>
            <a:chOff x="8558669" y="5065656"/>
            <a:chExt cx="1258664" cy="546269"/>
          </a:xfrm>
        </p:grpSpPr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96940528-14D4-49AE-B4A7-70C57457F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645" y="5065656"/>
              <a:ext cx="54362" cy="7227"/>
            </a:xfrm>
            <a:custGeom>
              <a:avLst/>
              <a:gdLst>
                <a:gd name="T0" fmla="*/ 160 w 171"/>
                <a:gd name="T1" fmla="*/ 21 h 21"/>
                <a:gd name="T2" fmla="*/ 11 w 171"/>
                <a:gd name="T3" fmla="*/ 21 h 21"/>
                <a:gd name="T4" fmla="*/ 0 w 171"/>
                <a:gd name="T5" fmla="*/ 10 h 21"/>
                <a:gd name="T6" fmla="*/ 0 w 171"/>
                <a:gd name="T7" fmla="*/ 10 h 21"/>
                <a:gd name="T8" fmla="*/ 11 w 171"/>
                <a:gd name="T9" fmla="*/ 0 h 21"/>
                <a:gd name="T10" fmla="*/ 160 w 171"/>
                <a:gd name="T11" fmla="*/ 0 h 21"/>
                <a:gd name="T12" fmla="*/ 171 w 171"/>
                <a:gd name="T13" fmla="*/ 10 h 21"/>
                <a:gd name="T14" fmla="*/ 171 w 171"/>
                <a:gd name="T15" fmla="*/ 10 h 21"/>
                <a:gd name="T16" fmla="*/ 160 w 17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1">
                  <a:moveTo>
                    <a:pt x="160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6" y="0"/>
                    <a:pt x="171" y="4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ubicBezTo>
                    <a:pt x="171" y="16"/>
                    <a:pt x="166" y="21"/>
                    <a:pt x="160" y="21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765">
                <a:solidFill>
                  <a:srgbClr val="3C3C41"/>
                </a:solidFill>
                <a:latin typeface="Segoe UI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9C208C-D91A-4E6E-8C93-5C5BDEB7165B}"/>
                </a:ext>
              </a:extLst>
            </p:cNvPr>
            <p:cNvGrpSpPr/>
            <p:nvPr/>
          </p:nvGrpSpPr>
          <p:grpSpPr>
            <a:xfrm>
              <a:off x="8558669" y="5152732"/>
              <a:ext cx="1258664" cy="459193"/>
              <a:chOff x="1887146" y="5891383"/>
              <a:chExt cx="1283904" cy="4684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EC6AC6-901D-4419-AD5A-4F52E164CC62}"/>
                  </a:ext>
                </a:extLst>
              </p:cNvPr>
              <p:cNvSpPr/>
              <p:nvPr/>
            </p:nvSpPr>
            <p:spPr>
              <a:xfrm>
                <a:off x="1921471" y="5891383"/>
                <a:ext cx="1249579" cy="324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049">
                  <a:lnSpc>
                    <a:spcPct val="90000"/>
                  </a:lnSpc>
                  <a:spcBef>
                    <a:spcPts val="1174"/>
                  </a:spcBef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600" kern="0">
                    <a:solidFill>
                      <a:srgbClr val="000000"/>
                    </a:solidFill>
                    <a:latin typeface="Segoe UI Semibold"/>
                    <a:cs typeface="Segoe UI Light" panose="020B0502040204020203" pitchFamily="34" charset="0"/>
                  </a:rPr>
                  <a:t>Investigate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59D079A-689B-45B4-A5B6-AEA18D8B57D8}"/>
                  </a:ext>
                </a:extLst>
              </p:cNvPr>
              <p:cNvSpPr/>
              <p:nvPr/>
            </p:nvSpPr>
            <p:spPr>
              <a:xfrm>
                <a:off x="1887146" y="6138388"/>
                <a:ext cx="1249579" cy="221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049">
                  <a:lnSpc>
                    <a:spcPct val="90000"/>
                  </a:lnSpc>
                  <a:spcBef>
                    <a:spcPts val="588"/>
                  </a:spcBef>
                  <a:defRPr/>
                </a:pPr>
                <a:endParaRPr lang="en-US" sz="900" kern="0">
                  <a:solidFill>
                    <a:srgbClr val="000000"/>
                  </a:solidFill>
                  <a:latin typeface="Segoe UI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53FC50-8B46-4805-9483-0EE892F0276E}"/>
              </a:ext>
            </a:extLst>
          </p:cNvPr>
          <p:cNvGrpSpPr/>
          <p:nvPr/>
        </p:nvGrpSpPr>
        <p:grpSpPr>
          <a:xfrm>
            <a:off x="9512604" y="5437923"/>
            <a:ext cx="436355" cy="366707"/>
            <a:chOff x="9202433" y="4975326"/>
            <a:chExt cx="365420" cy="2868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FF8CE9-2A54-4269-87F6-0D8D69D2EF74}"/>
                </a:ext>
              </a:extLst>
            </p:cNvPr>
            <p:cNvGrpSpPr/>
            <p:nvPr/>
          </p:nvGrpSpPr>
          <p:grpSpPr>
            <a:xfrm>
              <a:off x="9202433" y="4975326"/>
              <a:ext cx="357803" cy="230952"/>
              <a:chOff x="9910950" y="4527483"/>
              <a:chExt cx="357803" cy="230952"/>
            </a:xfrm>
          </p:grpSpPr>
          <p:sp>
            <p:nvSpPr>
              <p:cNvPr id="43" name="Freeform 966">
                <a:extLst>
                  <a:ext uri="{FF2B5EF4-FFF2-40B4-BE49-F238E27FC236}">
                    <a16:creationId xmlns:a16="http://schemas.microsoft.com/office/drawing/2014/main" id="{B16464A0-1391-437A-9B70-375138318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0950" y="4527483"/>
                <a:ext cx="357803" cy="230952"/>
              </a:xfrm>
              <a:custGeom>
                <a:avLst/>
                <a:gdLst>
                  <a:gd name="T0" fmla="*/ 44 w 84"/>
                  <a:gd name="T1" fmla="*/ 50 h 56"/>
                  <a:gd name="T2" fmla="*/ 74 w 84"/>
                  <a:gd name="T3" fmla="*/ 20 h 56"/>
                  <a:gd name="T4" fmla="*/ 84 w 84"/>
                  <a:gd name="T5" fmla="*/ 22 h 56"/>
                  <a:gd name="T6" fmla="*/ 84 w 84"/>
                  <a:gd name="T7" fmla="*/ 0 h 56"/>
                  <a:gd name="T8" fmla="*/ 0 w 84"/>
                  <a:gd name="T9" fmla="*/ 0 h 56"/>
                  <a:gd name="T10" fmla="*/ 0 w 84"/>
                  <a:gd name="T11" fmla="*/ 56 h 56"/>
                  <a:gd name="T12" fmla="*/ 45 w 84"/>
                  <a:gd name="T13" fmla="*/ 56 h 56"/>
                  <a:gd name="T14" fmla="*/ 44 w 84"/>
                  <a:gd name="T15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6">
                    <a:moveTo>
                      <a:pt x="44" y="50"/>
                    </a:moveTo>
                    <a:cubicBezTo>
                      <a:pt x="44" y="34"/>
                      <a:pt x="57" y="20"/>
                      <a:pt x="74" y="20"/>
                    </a:cubicBezTo>
                    <a:cubicBezTo>
                      <a:pt x="78" y="20"/>
                      <a:pt x="81" y="21"/>
                      <a:pt x="84" y="22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4"/>
                      <a:pt x="44" y="52"/>
                      <a:pt x="44" y="50"/>
                    </a:cubicBezTo>
                    <a:close/>
                  </a:path>
                </a:pathLst>
              </a:custGeom>
              <a:solidFill>
                <a:srgbClr val="0078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defTabSz="878559">
                  <a:defRPr/>
                </a:pPr>
                <a:endParaRPr lang="en-US" sz="2307" kern="0">
                  <a:solidFill>
                    <a:srgbClr val="1A1A1A"/>
                  </a:solidFill>
                </a:endParaRPr>
              </a:p>
            </p:txBody>
          </p:sp>
          <p:sp>
            <p:nvSpPr>
              <p:cNvPr id="44" name="Rectangle 1007">
                <a:extLst>
                  <a:ext uri="{FF2B5EF4-FFF2-40B4-BE49-F238E27FC236}">
                    <a16:creationId xmlns:a16="http://schemas.microsoft.com/office/drawing/2014/main" id="{92139B4C-4126-4BAC-BF24-9CCA70A14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80375" y="4655788"/>
                <a:ext cx="32042" cy="6672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defTabSz="878559">
                  <a:defRPr/>
                </a:pPr>
                <a:endParaRPr lang="en-US" sz="2307" kern="0">
                  <a:solidFill>
                    <a:srgbClr val="1A1A1A"/>
                  </a:solidFill>
                </a:endParaRPr>
              </a:p>
            </p:txBody>
          </p:sp>
          <p:sp>
            <p:nvSpPr>
              <p:cNvPr id="45" name="Rectangle 1008">
                <a:extLst>
                  <a:ext uri="{FF2B5EF4-FFF2-40B4-BE49-F238E27FC236}">
                    <a16:creationId xmlns:a16="http://schemas.microsoft.com/office/drawing/2014/main" id="{F527F3FC-F1F1-43D2-83C7-41936FC73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44460" y="4558277"/>
                <a:ext cx="37384" cy="164232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defTabSz="878559">
                  <a:defRPr/>
                </a:pPr>
                <a:endParaRPr lang="en-US" sz="2307" kern="0">
                  <a:solidFill>
                    <a:srgbClr val="1A1A1A"/>
                  </a:solidFill>
                </a:endParaRPr>
              </a:p>
            </p:txBody>
          </p:sp>
          <p:sp>
            <p:nvSpPr>
              <p:cNvPr id="46" name="Freeform 1091">
                <a:extLst>
                  <a:ext uri="{FF2B5EF4-FFF2-40B4-BE49-F238E27FC236}">
                    <a16:creationId xmlns:a16="http://schemas.microsoft.com/office/drawing/2014/main" id="{204DABC9-3A60-4D55-9D79-F9DD62D32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3882" y="4594201"/>
                <a:ext cx="32042" cy="76985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9 h 19"/>
                  <a:gd name="T4" fmla="*/ 8 w 8"/>
                  <a:gd name="T5" fmla="*/ 10 h 19"/>
                  <a:gd name="T6" fmla="*/ 8 w 8"/>
                  <a:gd name="T7" fmla="*/ 0 h 19"/>
                  <a:gd name="T8" fmla="*/ 0 w 8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2" y="16"/>
                      <a:pt x="5" y="13"/>
                      <a:pt x="8" y="1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/>
              <a:p>
                <a:pPr defTabSz="878559">
                  <a:defRPr/>
                </a:pPr>
                <a:endParaRPr lang="en-US" sz="2307" kern="0">
                  <a:solidFill>
                    <a:srgbClr val="1A1A1A"/>
                  </a:solidFill>
                </a:endParaRPr>
              </a:p>
            </p:txBody>
          </p:sp>
        </p:grpSp>
        <p:sp>
          <p:nvSpPr>
            <p:cNvPr id="42" name="Freeform 1061">
              <a:extLst>
                <a:ext uri="{FF2B5EF4-FFF2-40B4-BE49-F238E27FC236}">
                  <a16:creationId xmlns:a16="http://schemas.microsoft.com/office/drawing/2014/main" id="{3A1E7CCF-9663-4DA3-BF56-4CD43EC26A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4048" y="5031247"/>
              <a:ext cx="233805" cy="230952"/>
            </a:xfrm>
            <a:custGeom>
              <a:avLst/>
              <a:gdLst>
                <a:gd name="T0" fmla="*/ 38 w 60"/>
                <a:gd name="T1" fmla="*/ 0 h 60"/>
                <a:gd name="T2" fmla="*/ 16 w 60"/>
                <a:gd name="T3" fmla="*/ 22 h 60"/>
                <a:gd name="T4" fmla="*/ 20 w 60"/>
                <a:gd name="T5" fmla="*/ 35 h 60"/>
                <a:gd name="T6" fmla="*/ 0 w 60"/>
                <a:gd name="T7" fmla="*/ 54 h 60"/>
                <a:gd name="T8" fmla="*/ 6 w 60"/>
                <a:gd name="T9" fmla="*/ 60 h 60"/>
                <a:gd name="T10" fmla="*/ 26 w 60"/>
                <a:gd name="T11" fmla="*/ 40 h 60"/>
                <a:gd name="T12" fmla="*/ 38 w 60"/>
                <a:gd name="T13" fmla="*/ 44 h 60"/>
                <a:gd name="T14" fmla="*/ 60 w 60"/>
                <a:gd name="T15" fmla="*/ 22 h 60"/>
                <a:gd name="T16" fmla="*/ 38 w 60"/>
                <a:gd name="T17" fmla="*/ 0 h 60"/>
                <a:gd name="T18" fmla="*/ 38 w 60"/>
                <a:gd name="T19" fmla="*/ 36 h 60"/>
                <a:gd name="T20" fmla="*/ 24 w 60"/>
                <a:gd name="T21" fmla="*/ 22 h 60"/>
                <a:gd name="T22" fmla="*/ 38 w 60"/>
                <a:gd name="T23" fmla="*/ 8 h 60"/>
                <a:gd name="T24" fmla="*/ 52 w 60"/>
                <a:gd name="T25" fmla="*/ 22 h 60"/>
                <a:gd name="T26" fmla="*/ 38 w 60"/>
                <a:gd name="T27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0">
                  <a:moveTo>
                    <a:pt x="38" y="0"/>
                  </a:moveTo>
                  <a:cubicBezTo>
                    <a:pt x="26" y="0"/>
                    <a:pt x="16" y="10"/>
                    <a:pt x="16" y="22"/>
                  </a:cubicBezTo>
                  <a:cubicBezTo>
                    <a:pt x="16" y="27"/>
                    <a:pt x="17" y="31"/>
                    <a:pt x="20" y="3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9" y="43"/>
                    <a:pt x="33" y="44"/>
                    <a:pt x="38" y="44"/>
                  </a:cubicBezTo>
                  <a:cubicBezTo>
                    <a:pt x="50" y="44"/>
                    <a:pt x="60" y="34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lose/>
                  <a:moveTo>
                    <a:pt x="38" y="36"/>
                  </a:moveTo>
                  <a:cubicBezTo>
                    <a:pt x="30" y="36"/>
                    <a:pt x="24" y="30"/>
                    <a:pt x="24" y="22"/>
                  </a:cubicBezTo>
                  <a:cubicBezTo>
                    <a:pt x="24" y="14"/>
                    <a:pt x="30" y="8"/>
                    <a:pt x="38" y="8"/>
                  </a:cubicBezTo>
                  <a:cubicBezTo>
                    <a:pt x="46" y="8"/>
                    <a:pt x="52" y="14"/>
                    <a:pt x="52" y="22"/>
                  </a:cubicBezTo>
                  <a:cubicBezTo>
                    <a:pt x="52" y="30"/>
                    <a:pt x="46" y="36"/>
                    <a:pt x="38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defTabSz="878559">
                <a:defRPr/>
              </a:pPr>
              <a:endParaRPr lang="en-US" sz="2307" kern="0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331E603-45BE-4C09-932F-F7995AB7A0B3}"/>
              </a:ext>
            </a:extLst>
          </p:cNvPr>
          <p:cNvSpPr txBox="1"/>
          <p:nvPr/>
        </p:nvSpPr>
        <p:spPr>
          <a:xfrm>
            <a:off x="9127291" y="4879060"/>
            <a:ext cx="127919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9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Cloud-native SIEM+SOAR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D8BF8D-A969-4404-A83D-88167DDDA538}"/>
              </a:ext>
            </a:extLst>
          </p:cNvPr>
          <p:cNvSpPr/>
          <p:nvPr/>
        </p:nvSpPr>
        <p:spPr>
          <a:xfrm>
            <a:off x="756525" y="1289808"/>
            <a:ext cx="10452505" cy="40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214"/>
            <a:r>
              <a:rPr lang="en-US" sz="1961" i="1" kern="0" dirty="0">
                <a:solidFill>
                  <a:srgbClr val="0078D3"/>
                </a:solidFill>
              </a:rPr>
              <a:t>Cloud-native SIEM for intelligent security analytics for your entire enterprise</a:t>
            </a:r>
            <a:endParaRPr lang="en-US" sz="1765" i="1" kern="0" dirty="0">
              <a:solidFill>
                <a:sysClr val="windowText" lastClr="00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0305DA-4FB4-41C5-ADB2-8EC7A811F21B}"/>
              </a:ext>
            </a:extLst>
          </p:cNvPr>
          <p:cNvSpPr/>
          <p:nvPr/>
        </p:nvSpPr>
        <p:spPr>
          <a:xfrm>
            <a:off x="9050644" y="2990438"/>
            <a:ext cx="1236400" cy="346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lnSpc>
                <a:spcPct val="90000"/>
              </a:lnSpc>
              <a:spcBef>
                <a:spcPts val="117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rPr>
              <a:t>Security data across your enterprise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458A434-4115-4DFC-8B5A-D16899358975}"/>
              </a:ext>
            </a:extLst>
          </p:cNvPr>
          <p:cNvSpPr/>
          <p:nvPr/>
        </p:nvSpPr>
        <p:spPr>
          <a:xfrm>
            <a:off x="7512422" y="4570438"/>
            <a:ext cx="134718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900" kern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rPr>
              <a:t>Rapidly and automate protection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4B2BE1-0197-4AD9-BFEE-4DFB5086D4AF}"/>
              </a:ext>
            </a:extLst>
          </p:cNvPr>
          <p:cNvSpPr/>
          <p:nvPr/>
        </p:nvSpPr>
        <p:spPr>
          <a:xfrm>
            <a:off x="10552368" y="4561238"/>
            <a:ext cx="142317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900" kern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rPr>
              <a:t>Threats with vast threat intelligence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16D81C-706D-464D-8736-D689E674A329}"/>
              </a:ext>
            </a:extLst>
          </p:cNvPr>
          <p:cNvSpPr/>
          <p:nvPr/>
        </p:nvSpPr>
        <p:spPr>
          <a:xfrm>
            <a:off x="9142512" y="6056825"/>
            <a:ext cx="1224834" cy="341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900" kern="0">
                <a:solidFill>
                  <a:srgbClr val="000000"/>
                </a:solidFill>
                <a:latin typeface="Segoe UI"/>
                <a:cs typeface="Segoe UI Light" panose="020B0502040204020203" pitchFamily="34" charset="0"/>
              </a:rPr>
              <a:t>Critical incidents guided by AI</a:t>
            </a:r>
          </a:p>
        </p:txBody>
      </p:sp>
    </p:spTree>
    <p:extLst>
      <p:ext uri="{BB962C8B-B14F-4D97-AF65-F5344CB8AC3E}">
        <p14:creationId xmlns:p14="http://schemas.microsoft.com/office/powerpoint/2010/main" val="264712180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D605A-8E5E-40FF-BA45-FC81ACF74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02" y="0"/>
            <a:ext cx="1036919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8AB31-F2EE-4D8D-BE73-180B206F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317" y="0"/>
            <a:ext cx="996989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66E690-88C7-4B16-9554-223A21A53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894" y="0"/>
            <a:ext cx="1084734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DC2CB-CCF6-4FC8-851C-18DB60E8A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501" y="0"/>
            <a:ext cx="1139058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37A15-0C17-40F0-8BDF-40392E70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100" y="0"/>
            <a:ext cx="10783987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522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F298C-CD01-44A4-BE25-0F3F9EAA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2139688"/>
          </a:xfrm>
        </p:spPr>
        <p:txBody>
          <a:bodyPr/>
          <a:lstStyle/>
          <a:p>
            <a:r>
              <a:rPr lang="en-US" dirty="0"/>
              <a:t>How to help teams learn as fast as possible?</a:t>
            </a:r>
          </a:p>
        </p:txBody>
      </p:sp>
    </p:spTree>
    <p:extLst>
      <p:ext uri="{BB962C8B-B14F-4D97-AF65-F5344CB8AC3E}">
        <p14:creationId xmlns:p14="http://schemas.microsoft.com/office/powerpoint/2010/main" val="239154378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4ab8664-cf98-4304-b95f-362446f78154">
            <a:extLst>
              <a:ext uri="{FF2B5EF4-FFF2-40B4-BE49-F238E27FC236}">
                <a16:creationId xmlns:a16="http://schemas.microsoft.com/office/drawing/2014/main" id="{B746141B-A98C-4E4C-832F-877393283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 b="2329"/>
          <a:stretch/>
        </p:blipFill>
        <p:spPr bwMode="auto">
          <a:xfrm>
            <a:off x="1342458" y="167152"/>
            <a:ext cx="9667875" cy="6516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16198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8236D9-581A-46EC-A1A7-DF9DBAEC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36" y="311728"/>
            <a:ext cx="4991481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77E61A5-F128-44DC-AF26-752613D1B691}"/>
              </a:ext>
            </a:extLst>
          </p:cNvPr>
          <p:cNvGrpSpPr/>
          <p:nvPr/>
        </p:nvGrpSpPr>
        <p:grpSpPr>
          <a:xfrm>
            <a:off x="5487281" y="311728"/>
            <a:ext cx="3693886" cy="5331246"/>
            <a:chOff x="522514" y="1084068"/>
            <a:chExt cx="3693886" cy="53312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39B8F0-DD55-4F32-8E51-65E3AFF90583}"/>
                </a:ext>
              </a:extLst>
            </p:cNvPr>
            <p:cNvGrpSpPr/>
            <p:nvPr/>
          </p:nvGrpSpPr>
          <p:grpSpPr>
            <a:xfrm>
              <a:off x="522514" y="1084068"/>
              <a:ext cx="3621314" cy="5331246"/>
              <a:chOff x="5014686" y="445440"/>
              <a:chExt cx="3621314" cy="533124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9580C9-84E5-43CB-A960-41C78E48CA8E}"/>
                  </a:ext>
                </a:extLst>
              </p:cNvPr>
              <p:cNvSpPr/>
              <p:nvPr/>
            </p:nvSpPr>
            <p:spPr bwMode="auto">
              <a:xfrm>
                <a:off x="5014686" y="445440"/>
                <a:ext cx="3621314" cy="5331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E3123BC-BECE-4B6B-ACB3-4D2F9D536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3493" y="1190608"/>
                <a:ext cx="1905014" cy="4476783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82EFC86-DAF2-4254-9C46-E99A8DAFD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3678" y="1190608"/>
                <a:ext cx="1690700" cy="4419632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B23322-405D-40C9-B18F-F750563A5D02}"/>
                </a:ext>
              </a:extLst>
            </p:cNvPr>
            <p:cNvSpPr txBox="1"/>
            <p:nvPr/>
          </p:nvSpPr>
          <p:spPr>
            <a:xfrm>
              <a:off x="522514" y="1084068"/>
              <a:ext cx="3693886" cy="6832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SigninLogs</a:t>
              </a:r>
              <a:endPara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B3E58B-4215-435E-930D-E1110BCD3D49}"/>
              </a:ext>
            </a:extLst>
          </p:cNvPr>
          <p:cNvGrpSpPr/>
          <p:nvPr/>
        </p:nvGrpSpPr>
        <p:grpSpPr>
          <a:xfrm>
            <a:off x="1275185" y="1215026"/>
            <a:ext cx="10586819" cy="5023511"/>
            <a:chOff x="1311744" y="2352691"/>
            <a:chExt cx="10586819" cy="50235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1C83C3-0291-480B-A586-67B71CAA265C}"/>
                </a:ext>
              </a:extLst>
            </p:cNvPr>
            <p:cNvSpPr/>
            <p:nvPr/>
          </p:nvSpPr>
          <p:spPr bwMode="auto">
            <a:xfrm>
              <a:off x="1311744" y="2352691"/>
              <a:ext cx="10586819" cy="502351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593D21-9930-433C-B3A6-AA5B5F6C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030" y="2870844"/>
              <a:ext cx="2252679" cy="44101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0B57D3-F87E-4F4F-A3A3-CB10CC45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9709" y="2870844"/>
              <a:ext cx="2557481" cy="441487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6CB9C7-4D52-474E-A8B6-4ED07C888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7984" y="2870844"/>
              <a:ext cx="2166953" cy="45053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0BA313-6FD7-4988-9E5B-14FEFF756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7075" y="2870844"/>
              <a:ext cx="2105040" cy="439105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CE64BA-5575-4C4C-A944-2E1C3F44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14822" y="2870844"/>
              <a:ext cx="1471623" cy="27098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E8AE91-128A-4204-A492-6E22B49CD1A9}"/>
                </a:ext>
              </a:extLst>
            </p:cNvPr>
            <p:cNvSpPr txBox="1"/>
            <p:nvPr/>
          </p:nvSpPr>
          <p:spPr>
            <a:xfrm>
              <a:off x="1384687" y="2352691"/>
              <a:ext cx="3693886" cy="6832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Office Activity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021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E9F7-E27B-4E24-A86C-DC5817BB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that AAD already knows are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5F9F0-B9E3-4BF6-B8AB-5414E479E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4413516"/>
          </a:xfrm>
        </p:spPr>
        <p:txBody>
          <a:bodyPr/>
          <a:lstStyle/>
          <a:p>
            <a:r>
              <a:rPr lang="en-US" sz="3600" dirty="0"/>
              <a:t>Error 50053</a:t>
            </a:r>
          </a:p>
          <a:p>
            <a:pPr lvl="1"/>
            <a:r>
              <a:rPr lang="en-US" sz="2000" dirty="0"/>
              <a:t>50053	Sign-in was blocked because it came from an IP address with malicious activity.	</a:t>
            </a:r>
          </a:p>
          <a:p>
            <a:pPr lvl="1"/>
            <a:r>
              <a:rPr lang="en-US" sz="2000" dirty="0"/>
              <a:t>50053	Account is locked because user tried to sign in too many times with an incorrect user ID or password.	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let </a:t>
            </a:r>
            <a:r>
              <a:rPr lang="en-US" sz="3200" dirty="0" err="1">
                <a:latin typeface="Consolas" panose="020B0609020204030204" pitchFamily="49" charset="0"/>
              </a:rPr>
              <a:t>bad_AAD_ips</a:t>
            </a:r>
            <a:r>
              <a:rPr lang="en-US" sz="3200" dirty="0">
                <a:latin typeface="Consolas" panose="020B0609020204030204" pitchFamily="49" charset="0"/>
              </a:rPr>
              <a:t> = (</a:t>
            </a:r>
            <a:r>
              <a:rPr lang="en-US" sz="3200" dirty="0" err="1">
                <a:latin typeface="Consolas" panose="020B0609020204030204" pitchFamily="49" charset="0"/>
              </a:rPr>
              <a:t>RecentSigninLogs</a:t>
            </a:r>
            <a:r>
              <a:rPr lang="en-US" sz="3200" dirty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    | where </a:t>
            </a:r>
            <a:r>
              <a:rPr lang="en-US" sz="3200" dirty="0" err="1">
                <a:latin typeface="Consolas" panose="020B0609020204030204" pitchFamily="49" charset="0"/>
              </a:rPr>
              <a:t>ResultType</a:t>
            </a:r>
            <a:r>
              <a:rPr lang="en-US" sz="3200" dirty="0">
                <a:latin typeface="Consolas" panose="020B0609020204030204" pitchFamily="49" charset="0"/>
              </a:rPr>
              <a:t> == '50053'</a:t>
            </a: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    | summarize by </a:t>
            </a:r>
            <a:r>
              <a:rPr lang="en-US" sz="3200" dirty="0" err="1">
                <a:latin typeface="Consolas" panose="020B0609020204030204" pitchFamily="49" charset="0"/>
              </a:rPr>
              <a:t>IPAddress</a:t>
            </a: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| extend Source='AAD Banned IP');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46515C-ED26-4D73-8D03-740803BAFFE8}"/>
              </a:ext>
            </a:extLst>
          </p:cNvPr>
          <p:cNvGrpSpPr/>
          <p:nvPr/>
        </p:nvGrpSpPr>
        <p:grpSpPr>
          <a:xfrm>
            <a:off x="342458" y="1189176"/>
            <a:ext cx="11730209" cy="6234545"/>
            <a:chOff x="284401" y="258330"/>
            <a:chExt cx="11730209" cy="62345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9BF6BB-C150-454D-9721-58BA15FB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401" y="258330"/>
              <a:ext cx="5811599" cy="623454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DB15A4-FB12-40FA-82E4-40AF3B938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2965" y="365125"/>
              <a:ext cx="6151645" cy="3519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59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2D86-424C-4873-8455-3E179E2F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IPs from bad </a:t>
            </a:r>
            <a:r>
              <a:rPr lang="en-US" dirty="0" err="1"/>
              <a:t>UserAgent</a:t>
            </a:r>
            <a:r>
              <a:rPr lang="en-US" dirty="0"/>
              <a:t>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0F21-9822-428B-98E5-4B6C4B855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4985980"/>
          </a:xfrm>
        </p:spPr>
        <p:txBody>
          <a:bodyPr/>
          <a:lstStyle/>
          <a:p>
            <a:r>
              <a:rPr lang="en-US" sz="2000" dirty="0" err="1"/>
              <a:t>UserAgent</a:t>
            </a:r>
            <a:r>
              <a:rPr lang="en-US" sz="2000" dirty="0"/>
              <a:t> during logons set to randomly generated UA string</a:t>
            </a:r>
          </a:p>
          <a:p>
            <a:pPr marL="0" indent="0">
              <a:buNone/>
            </a:pPr>
            <a:r>
              <a:rPr lang="en-US" sz="2000" dirty="0"/>
              <a:t>//    Microsoft Office/</a:t>
            </a:r>
            <a:r>
              <a:rPr lang="en-US" sz="2000" dirty="0">
                <a:solidFill>
                  <a:srgbClr val="FF0000"/>
                </a:solidFill>
              </a:rPr>
              <a:t>15.0</a:t>
            </a:r>
            <a:r>
              <a:rPr lang="en-US" sz="2000" dirty="0"/>
              <a:t> (Windows NT </a:t>
            </a:r>
            <a:r>
              <a:rPr lang="en-US" sz="2000" dirty="0">
                <a:solidFill>
                  <a:srgbClr val="FF0000"/>
                </a:solidFill>
              </a:rPr>
              <a:t>6.2</a:t>
            </a:r>
            <a:r>
              <a:rPr lang="en-US" sz="2000" dirty="0"/>
              <a:t>; Microsoft Outlook </a:t>
            </a:r>
            <a:r>
              <a:rPr lang="en-US" sz="2000" dirty="0">
                <a:solidFill>
                  <a:srgbClr val="FF0000"/>
                </a:solidFill>
              </a:rPr>
              <a:t>15.0.4569</a:t>
            </a:r>
            <a:r>
              <a:rPr lang="en-US" sz="2000" dirty="0"/>
              <a:t>; Pro)</a:t>
            </a:r>
          </a:p>
          <a:p>
            <a:pPr marL="0" indent="0">
              <a:buNone/>
            </a:pPr>
            <a:r>
              <a:rPr lang="en-US" sz="2000" dirty="0"/>
              <a:t>//    Microsoft Office/</a:t>
            </a:r>
            <a:r>
              <a:rPr lang="en-US" sz="2000" dirty="0">
                <a:solidFill>
                  <a:srgbClr val="FF0000"/>
                </a:solidFill>
              </a:rPr>
              <a:t>15.0</a:t>
            </a:r>
            <a:r>
              <a:rPr lang="en-US" sz="2000" dirty="0"/>
              <a:t> (Windows NT </a:t>
            </a:r>
            <a:r>
              <a:rPr lang="en-US" sz="2000" dirty="0">
                <a:solidFill>
                  <a:srgbClr val="FF0000"/>
                </a:solidFill>
              </a:rPr>
              <a:t>6.1</a:t>
            </a:r>
            <a:r>
              <a:rPr lang="en-US" sz="2000" dirty="0"/>
              <a:t>; Microsoft Outlook </a:t>
            </a:r>
            <a:r>
              <a:rPr lang="en-US" sz="2000" dirty="0">
                <a:solidFill>
                  <a:srgbClr val="FF0000"/>
                </a:solidFill>
              </a:rPr>
              <a:t>15.0.4569</a:t>
            </a:r>
            <a:r>
              <a:rPr lang="en-US" sz="2000" dirty="0"/>
              <a:t>; Pro)	</a:t>
            </a:r>
          </a:p>
          <a:p>
            <a:pPr marL="0" indent="0">
              <a:buNone/>
            </a:pPr>
            <a:r>
              <a:rPr lang="en-US" sz="2000" dirty="0"/>
              <a:t>//    Microsoft Office/</a:t>
            </a:r>
            <a:r>
              <a:rPr lang="en-US" sz="2000" dirty="0">
                <a:solidFill>
                  <a:srgbClr val="FF0000"/>
                </a:solidFill>
              </a:rPr>
              <a:t>16.0</a:t>
            </a:r>
            <a:r>
              <a:rPr lang="en-US" sz="2000" dirty="0"/>
              <a:t> (Windows NT </a:t>
            </a:r>
            <a:r>
              <a:rPr lang="en-US" sz="2000" dirty="0">
                <a:solidFill>
                  <a:srgbClr val="FF0000"/>
                </a:solidFill>
              </a:rPr>
              <a:t>10.0</a:t>
            </a:r>
            <a:r>
              <a:rPr lang="en-US" sz="2000" dirty="0"/>
              <a:t>; Microsoft Outlook </a:t>
            </a:r>
            <a:r>
              <a:rPr lang="en-US" sz="2000" dirty="0">
                <a:solidFill>
                  <a:srgbClr val="FF0000"/>
                </a:solidFill>
              </a:rPr>
              <a:t>16.0.6868</a:t>
            </a:r>
            <a:r>
              <a:rPr lang="en-US" sz="2000" dirty="0"/>
              <a:t>; Pro)	</a:t>
            </a:r>
          </a:p>
          <a:p>
            <a:pPr marL="0" indent="0">
              <a:buNone/>
            </a:pPr>
            <a:r>
              <a:rPr lang="en-US" sz="2000" dirty="0"/>
              <a:t>//    Microsoft Office/</a:t>
            </a:r>
            <a:r>
              <a:rPr lang="en-US" sz="2000" dirty="0">
                <a:solidFill>
                  <a:srgbClr val="FF0000"/>
                </a:solidFill>
              </a:rPr>
              <a:t>14.0</a:t>
            </a:r>
            <a:r>
              <a:rPr lang="en-US" sz="2000" dirty="0"/>
              <a:t> (Windows NT </a:t>
            </a:r>
            <a:r>
              <a:rPr lang="en-US" sz="2000" dirty="0">
                <a:solidFill>
                  <a:srgbClr val="FF0000"/>
                </a:solidFill>
              </a:rPr>
              <a:t>6.2</a:t>
            </a:r>
            <a:r>
              <a:rPr lang="en-US" sz="2000" dirty="0"/>
              <a:t>; Microsoft Outlook </a:t>
            </a:r>
            <a:r>
              <a:rPr lang="en-US" sz="2000" dirty="0">
                <a:solidFill>
                  <a:srgbClr val="FF0000"/>
                </a:solidFill>
              </a:rPr>
              <a:t>14.0.7128</a:t>
            </a:r>
            <a:r>
              <a:rPr lang="en-US" sz="2000" dirty="0"/>
              <a:t>; Pro)	</a:t>
            </a:r>
          </a:p>
          <a:p>
            <a:r>
              <a:rPr lang="en-US" sz="2000" dirty="0" err="1"/>
              <a:t>OfficeActivity</a:t>
            </a:r>
            <a:r>
              <a:rPr lang="en-US" sz="2000" dirty="0"/>
              <a:t> has the </a:t>
            </a:r>
            <a:r>
              <a:rPr lang="en-US" sz="2000" dirty="0" err="1"/>
              <a:t>UserAgent</a:t>
            </a:r>
            <a:r>
              <a:rPr lang="en-US" sz="2000" dirty="0"/>
              <a:t> String</a:t>
            </a:r>
          </a:p>
          <a:p>
            <a:endParaRPr lang="en-US" sz="20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bad_office_agent_ips</a:t>
            </a:r>
            <a:r>
              <a:rPr lang="en-US" altLang="en-US" sz="2000" dirty="0">
                <a:solidFill>
                  <a:srgbClr val="8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= (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OfficeActivity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TimeGenerated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&gt;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ago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time_period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extend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C71585"/>
                </a:solidFill>
                <a:latin typeface="Consolas" panose="020B0609020204030204" pitchFamily="49" charset="0"/>
              </a:rPr>
              <a:t>UserAgent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parse_json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ExtendedProperties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)[0].</a:t>
            </a:r>
            <a:r>
              <a:rPr lang="en-US" altLang="en-US" sz="2000" dirty="0">
                <a:solidFill>
                  <a:srgbClr val="80008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C71585"/>
                </a:solidFill>
                <a:latin typeface="Consolas" panose="020B0609020204030204" pitchFamily="49" charset="0"/>
              </a:rPr>
              <a:t>UserAgent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matches regex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'Microsoft Office/\\d+\\.\\d+ \\(Windows NT \\d+\\.\\d+; Microsoft Outlook \\d+\\.\\d+\\.\\d+; Pro\\)'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summarize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ClientIP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extend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C71585"/>
                </a:solidFill>
                <a:latin typeface="Consolas" panose="020B0609020204030204" pitchFamily="49" charset="0"/>
              </a:rPr>
              <a:t>Source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'Microsoft Office User Agent'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E08A90-DF01-40A4-B768-F729DB310EE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173C4A-482F-4020-A606-0D5845D425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850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D728-2D9E-4D20-93CE-BFF620ED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invalid IMAP logins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CF221-C0DB-41CF-9F1D-782C366C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4912114"/>
          </a:xfrm>
        </p:spPr>
        <p:txBody>
          <a:bodyPr/>
          <a:lstStyle/>
          <a:p>
            <a:r>
              <a:rPr lang="en-US" sz="2400" dirty="0"/>
              <a:t>IMAP and POP are less secure mail protocols that are abused by attackers</a:t>
            </a:r>
          </a:p>
          <a:p>
            <a:r>
              <a:rPr lang="en-US" sz="2400" dirty="0" err="1"/>
              <a:t>UserAgent</a:t>
            </a:r>
            <a:r>
              <a:rPr lang="en-US" sz="2400" dirty="0"/>
              <a:t> may be ‘</a:t>
            </a:r>
            <a:r>
              <a:rPr lang="en-US" sz="2400" dirty="0" err="1"/>
              <a:t>CBAInProd</a:t>
            </a:r>
            <a:r>
              <a:rPr lang="en-US" sz="2400" dirty="0"/>
              <a:t>’</a:t>
            </a:r>
          </a:p>
          <a:p>
            <a:r>
              <a:rPr lang="en-US" sz="2400" dirty="0"/>
              <a:t>Fine tune by filtering by distance from </a:t>
            </a:r>
            <a:r>
              <a:rPr lang="en-US" sz="2400" dirty="0" err="1"/>
              <a:t>benign_ip</a:t>
            </a:r>
            <a:endParaRPr lang="en-US" sz="2400" dirty="0"/>
          </a:p>
          <a:p>
            <a:r>
              <a:rPr lang="en-US" sz="2400" dirty="0"/>
              <a:t>Source: AAD </a:t>
            </a:r>
            <a:r>
              <a:rPr lang="en-US" sz="2400" dirty="0" err="1"/>
              <a:t>SigninLogs</a:t>
            </a:r>
            <a:endParaRPr lang="en-US" sz="2400" dirty="0"/>
          </a:p>
          <a:p>
            <a:endParaRPr lang="en-US" sz="24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bad_CBAInProd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RecentSigninLogs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ClientAppUsed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'Other clients; </a:t>
            </a:r>
            <a:r>
              <a:rPr lang="en-US" altLang="en-US" sz="2000" dirty="0" err="1">
                <a:solidFill>
                  <a:srgbClr val="B22222"/>
                </a:solidFill>
                <a:latin typeface="Consolas" panose="020B0609020204030204" pitchFamily="49" charset="0"/>
              </a:rPr>
              <a:t>IMAP'</a:t>
            </a:r>
            <a:r>
              <a:rPr lang="en-US" alt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2000" dirty="0" err="1">
                <a:solidFill>
                  <a:srgbClr val="B22222"/>
                </a:solidFill>
                <a:latin typeface="Consolas" panose="020B0609020204030204" pitchFamily="49" charset="0"/>
              </a:rPr>
              <a:t>'Other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 clients; SMTP’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extend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C71585"/>
                </a:solidFill>
                <a:latin typeface="Consolas" panose="020B0609020204030204" pitchFamily="49" charset="0"/>
              </a:rPr>
              <a:t>longitude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LocationDetails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2000" dirty="0" err="1">
                <a:solidFill>
                  <a:srgbClr val="B22222"/>
                </a:solidFill>
                <a:latin typeface="Consolas" panose="020B0609020204030204" pitchFamily="49" charset="0"/>
              </a:rPr>
              <a:t>geoCoordinates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'longitude'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],</a:t>
            </a:r>
            <a:r>
              <a:rPr lang="en-US" altLang="en-US" sz="2000" dirty="0">
                <a:solidFill>
                  <a:srgbClr val="C71585"/>
                </a:solidFill>
                <a:latin typeface="Consolas" panose="020B0609020204030204" pitchFamily="49" charset="0"/>
              </a:rPr>
              <a:t>latitude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LocationDetails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2000" dirty="0" err="1">
                <a:solidFill>
                  <a:srgbClr val="B22222"/>
                </a:solidFill>
                <a:latin typeface="Consolas" panose="020B0609020204030204" pitchFamily="49" charset="0"/>
              </a:rPr>
              <a:t>geoCoordinates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'latitude'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]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extend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C71585"/>
                </a:solidFill>
                <a:latin typeface="Consolas" panose="020B0609020204030204" pitchFamily="49" charset="0"/>
              </a:rPr>
              <a:t>distance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haversine_distance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>
                <a:solidFill>
                  <a:srgbClr val="C71585"/>
                </a:solidFill>
                <a:latin typeface="Consolas" panose="020B0609020204030204" pitchFamily="49" charset="0"/>
              </a:rPr>
              <a:t>longitude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 err="1">
                <a:solidFill>
                  <a:srgbClr val="C71585"/>
                </a:solidFill>
                <a:latin typeface="Consolas" panose="020B0609020204030204" pitchFamily="49" charset="0"/>
              </a:rPr>
              <a:t>latitude</a:t>
            </a:r>
            <a:r>
              <a:rPr lang="en-US" alt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pop_longitude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,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pop_latitude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C71585"/>
                </a:solidFill>
                <a:latin typeface="Consolas" panose="020B0609020204030204" pitchFamily="49" charset="0"/>
              </a:rPr>
              <a:t>distance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&gt;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max_distance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summarize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IPAddress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extend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C71585"/>
                </a:solidFill>
                <a:latin typeface="Consolas" panose="020B0609020204030204" pitchFamily="49" charset="0"/>
              </a:rPr>
              <a:t>Source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'Remote IMAP/SMTP'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1FADE2-E989-4D1B-A8F6-4853A27EA0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8D0DD1-F581-4495-ADCB-0610A5E8F8CB}"/>
              </a:ext>
            </a:extLst>
          </p:cNvPr>
          <p:cNvSpPr/>
          <p:nvPr/>
        </p:nvSpPr>
        <p:spPr>
          <a:xfrm>
            <a:off x="89042" y="6381192"/>
            <a:ext cx="11017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https://gcits.com/knowledge-base/disable-pop-imap-mailboxes-office-365/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04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A7CAD3-7B07-4E61-974C-1DCEE240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02" y="2314245"/>
            <a:ext cx="5724525" cy="4257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E4C80-F046-4FEB-9946-F58A52D4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Signals and cross-checking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03487-14FE-4B40-AFF2-9395D7169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1994392"/>
          </a:xfrm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let </a:t>
            </a:r>
            <a:r>
              <a:rPr lang="en-US" sz="2400" dirty="0" err="1">
                <a:latin typeface="Consolas" panose="020B0609020204030204" pitchFamily="49" charset="0"/>
              </a:rPr>
              <a:t>master_bad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CBAInProd</a:t>
            </a:r>
            <a:r>
              <a:rPr lang="en-US" sz="2400" dirty="0">
                <a:latin typeface="Consolas" panose="020B0609020204030204" pitchFamily="49" charset="0"/>
              </a:rPr>
              <a:t> | union </a:t>
            </a:r>
            <a:r>
              <a:rPr lang="en-US" sz="2400" dirty="0" err="1">
                <a:latin typeface="Consolas" panose="020B0609020204030204" pitchFamily="49" charset="0"/>
              </a:rPr>
              <a:t>bad_CBAInProd</a:t>
            </a:r>
            <a:r>
              <a:rPr lang="en-US" sz="2400" dirty="0">
                <a:latin typeface="Consolas" panose="020B0609020204030204" pitchFamily="49" charset="0"/>
              </a:rPr>
              <a:t> | union </a:t>
            </a:r>
            <a:r>
              <a:rPr lang="en-US" sz="2400" dirty="0" err="1">
                <a:latin typeface="Consolas" panose="020B0609020204030204" pitchFamily="49" charset="0"/>
              </a:rPr>
              <a:t>bad_locations</a:t>
            </a:r>
            <a:r>
              <a:rPr lang="en-US" sz="2400" dirty="0">
                <a:latin typeface="Consolas" panose="020B0609020204030204" pitchFamily="49" charset="0"/>
              </a:rPr>
              <a:t> | union </a:t>
            </a:r>
            <a:r>
              <a:rPr lang="en-US" sz="2400" dirty="0" err="1">
                <a:latin typeface="Consolas" panose="020B0609020204030204" pitchFamily="49" charset="0"/>
              </a:rPr>
              <a:t>bad_AAD_ips</a:t>
            </a:r>
            <a:r>
              <a:rPr lang="en-US" sz="2400" dirty="0">
                <a:latin typeface="Consolas" panose="020B0609020204030204" pitchFamily="49" charset="0"/>
              </a:rPr>
              <a:t> | union </a:t>
            </a:r>
            <a:r>
              <a:rPr lang="en-US" sz="2400" dirty="0" err="1">
                <a:latin typeface="Consolas" panose="020B0609020204030204" pitchFamily="49" charset="0"/>
              </a:rPr>
              <a:t>bad_office_agent_ips</a:t>
            </a:r>
            <a:r>
              <a:rPr lang="en-US" sz="2400" dirty="0">
                <a:latin typeface="Consolas" panose="020B0609020204030204" pitchFamily="49" charset="0"/>
              </a:rPr>
              <a:t> | summarize reasons = </a:t>
            </a:r>
            <a:r>
              <a:rPr lang="en-US" sz="2400" dirty="0" err="1">
                <a:latin typeface="Consolas" panose="020B0609020204030204" pitchFamily="49" charset="0"/>
              </a:rPr>
              <a:t>make_set</a:t>
            </a:r>
            <a:r>
              <a:rPr lang="en-US" sz="2400" dirty="0">
                <a:latin typeface="Consolas" panose="020B0609020204030204" pitchFamily="49" charset="0"/>
              </a:rPr>
              <a:t>(Source) by </a:t>
            </a:r>
            <a:r>
              <a:rPr lang="en-US" sz="2400" dirty="0" err="1">
                <a:latin typeface="Consolas" panose="020B0609020204030204" pitchFamily="49" charset="0"/>
              </a:rPr>
              <a:t>IPAddress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1B061-7AB3-4E8B-AC71-98CF6FC1F0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0161B9-B97A-4BDD-852F-409817641A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5B4EB15-23FA-4EB4-9491-B72283CA3998}"/>
              </a:ext>
            </a:extLst>
          </p:cNvPr>
          <p:cNvSpPr/>
          <p:nvPr/>
        </p:nvSpPr>
        <p:spPr>
          <a:xfrm>
            <a:off x="2815118" y="3559505"/>
            <a:ext cx="3118207" cy="883578"/>
          </a:xfrm>
          <a:prstGeom prst="wedgeRoundRectCallout">
            <a:avLst>
              <a:gd name="adj1" fmla="val -59054"/>
              <a:gd name="adj2" fmla="val -74710"/>
              <a:gd name="adj3" fmla="val 16667"/>
            </a:avLst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AAD knew it was bad but did not fire any other heuristics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2B12EEB-E626-4B65-B78C-1D3B5AB0566A}"/>
              </a:ext>
            </a:extLst>
          </p:cNvPr>
          <p:cNvSpPr/>
          <p:nvPr/>
        </p:nvSpPr>
        <p:spPr>
          <a:xfrm>
            <a:off x="6914507" y="2799218"/>
            <a:ext cx="3118207" cy="883578"/>
          </a:xfrm>
          <a:prstGeom prst="wedgeRoundRectCallout">
            <a:avLst>
              <a:gd name="adj1" fmla="val -59054"/>
              <a:gd name="adj2" fmla="val -74710"/>
              <a:gd name="adj3" fmla="val 16667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IPs matched multiple heuristics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DBF5FE9-915E-486F-81D8-06E66DF93092}"/>
              </a:ext>
            </a:extLst>
          </p:cNvPr>
          <p:cNvSpPr/>
          <p:nvPr/>
        </p:nvSpPr>
        <p:spPr>
          <a:xfrm>
            <a:off x="2977793" y="5491047"/>
            <a:ext cx="3243209" cy="883578"/>
          </a:xfrm>
          <a:prstGeom prst="wedgeRoundRectCallout">
            <a:avLst>
              <a:gd name="adj1" fmla="val -59054"/>
              <a:gd name="adj2" fmla="val -74710"/>
              <a:gd name="adj3" fmla="val 16667"/>
            </a:avLst>
          </a:prstGeom>
          <a:gradFill rotWithShape="1">
            <a:gsLst>
              <a:gs pos="0">
                <a:srgbClr val="FFFF00"/>
              </a:gs>
              <a:gs pos="50000">
                <a:srgbClr val="ECFF5D"/>
              </a:gs>
              <a:gs pos="100000">
                <a:srgbClr val="E7E200"/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AAD did not know these were bad, but they matched multiple heuristics</a:t>
            </a:r>
          </a:p>
        </p:txBody>
      </p:sp>
    </p:spTree>
    <p:extLst>
      <p:ext uri="{BB962C8B-B14F-4D97-AF65-F5344CB8AC3E}">
        <p14:creationId xmlns:p14="http://schemas.microsoft.com/office/powerpoint/2010/main" val="206502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2A04BD-76BD-48BA-ADDA-3AA3DDD8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774"/>
            <a:ext cx="12192000" cy="569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35A5B-BED2-4CAC-A30C-04BFBD16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Cross-checking to find distinct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D2EE-FCF5-434B-BB73-1D913FAD4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16F65E-CCC4-4D08-8D07-2A3F1C800545}"/>
              </a:ext>
            </a:extLst>
          </p:cNvPr>
          <p:cNvSpPr/>
          <p:nvPr/>
        </p:nvSpPr>
        <p:spPr>
          <a:xfrm>
            <a:off x="3134596" y="1560657"/>
            <a:ext cx="8345715" cy="19389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 err="1">
                <a:solidFill>
                  <a:srgbClr val="800080"/>
                </a:solidFill>
                <a:latin typeface="Consolas" panose="020B0609020204030204" pitchFamily="49" charset="0"/>
              </a:rPr>
              <a:t>mobile_ua</a:t>
            </a:r>
            <a:r>
              <a:rPr lang="en-US" altLang="en-US" sz="2400" dirty="0">
                <a:latin typeface="Consolas" panose="020B0609020204030204" pitchFamily="49" charset="0"/>
              </a:rPr>
              <a:t> = </a:t>
            </a:r>
            <a:r>
              <a:rPr lang="en-US" altLang="en-US" sz="2400" dirty="0" err="1">
                <a:solidFill>
                  <a:srgbClr val="800080"/>
                </a:solidFill>
                <a:latin typeface="Consolas" panose="020B0609020204030204" pitchFamily="49" charset="0"/>
              </a:rPr>
              <a:t>RecentOfficeActivity_UA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Consolas" panose="020B0609020204030204" pitchFamily="49" charset="0"/>
              </a:rPr>
              <a:t>| </a:t>
            </a:r>
            <a:r>
              <a:rPr lang="en-US" alt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 err="1">
                <a:solidFill>
                  <a:srgbClr val="800080"/>
                </a:solidFill>
                <a:latin typeface="Consolas" panose="020B0609020204030204" pitchFamily="49" charset="0"/>
              </a:rPr>
              <a:t>UserAgent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matches regex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B22222"/>
                </a:solidFill>
                <a:latin typeface="Consolas" panose="020B0609020204030204" pitchFamily="49" charset="0"/>
              </a:rPr>
              <a:t>'^[\\w\\.\\d\\-\\_]{4,15}\\/[\\.\\w\\d\\-\\_]{4,30}$'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Consolas" panose="020B0609020204030204" pitchFamily="49" charset="0"/>
              </a:rPr>
              <a:t>| </a:t>
            </a:r>
            <a:r>
              <a:rPr lang="en-US" alt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extend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C71585"/>
                </a:solidFill>
                <a:latin typeface="Consolas" panose="020B0609020204030204" pitchFamily="49" charset="0"/>
              </a:rPr>
              <a:t>Type</a:t>
            </a:r>
            <a:r>
              <a:rPr lang="en-US" altLang="en-US" sz="2400" dirty="0">
                <a:latin typeface="Consolas" panose="020B0609020204030204" pitchFamily="49" charset="0"/>
              </a:rPr>
              <a:t>=</a:t>
            </a:r>
            <a:r>
              <a:rPr lang="en-US" altLang="en-US" sz="2400" dirty="0">
                <a:solidFill>
                  <a:srgbClr val="B22222"/>
                </a:solidFill>
                <a:latin typeface="Consolas" panose="020B0609020204030204" pitchFamily="49" charset="0"/>
              </a:rPr>
              <a:t>'Mobile UA'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Consolas" panose="020B0609020204030204" pitchFamily="49" charset="0"/>
              </a:rPr>
              <a:t>| </a:t>
            </a:r>
            <a:r>
              <a:rPr lang="en-US" alt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summarize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altLang="en-US" sz="2400" dirty="0">
                <a:latin typeface="Consolas" panose="020B0609020204030204" pitchFamily="49" charset="0"/>
              </a:rPr>
              <a:t> </a:t>
            </a:r>
            <a:r>
              <a:rPr lang="en-US" altLang="en-US" sz="2400" dirty="0" err="1">
                <a:solidFill>
                  <a:srgbClr val="800080"/>
                </a:solidFill>
                <a:latin typeface="Consolas" panose="020B0609020204030204" pitchFamily="49" charset="0"/>
              </a:rPr>
              <a:t>ClientIP</a:t>
            </a:r>
            <a:r>
              <a:rPr lang="en-US" altLang="en-US" sz="2400" dirty="0">
                <a:latin typeface="Consolas" panose="020B0609020204030204" pitchFamily="49" charset="0"/>
              </a:rPr>
              <a:t>, </a:t>
            </a:r>
            <a:r>
              <a:rPr lang="en-US" altLang="en-US" sz="2400" dirty="0" err="1">
                <a:solidFill>
                  <a:srgbClr val="800080"/>
                </a:solidFill>
                <a:latin typeface="Consolas" panose="020B0609020204030204" pitchFamily="49" charset="0"/>
              </a:rPr>
              <a:t>UserAgent</a:t>
            </a:r>
            <a:r>
              <a:rPr lang="en-US" altLang="en-US" sz="2400" dirty="0">
                <a:latin typeface="Consolas" panose="020B0609020204030204" pitchFamily="49" charset="0"/>
              </a:rPr>
              <a:t>, </a:t>
            </a:r>
            <a:r>
              <a:rPr lang="en-US" altLang="en-US" sz="2400" dirty="0">
                <a:solidFill>
                  <a:srgbClr val="C71585"/>
                </a:solidFill>
                <a:latin typeface="Consolas" panose="020B0609020204030204" pitchFamily="49" charset="0"/>
              </a:rPr>
              <a:t>Type</a:t>
            </a:r>
            <a:r>
              <a:rPr lang="en-US" altLang="en-US" sz="2400" dirty="0">
                <a:latin typeface="Consolas" panose="020B0609020204030204" pitchFamily="49" charset="0"/>
              </a:rPr>
              <a:t>;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1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8F53-1B5D-43E8-BFBF-D945A169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IPs near a known good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32566-D9E9-4823-AB7A-92C49A79F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5386090"/>
          </a:xfrm>
        </p:spPr>
        <p:txBody>
          <a:bodyPr/>
          <a:lstStyle/>
          <a:p>
            <a:r>
              <a:rPr lang="en-US" sz="2400" dirty="0"/>
              <a:t>Calculate distance from known good IP</a:t>
            </a:r>
          </a:p>
          <a:p>
            <a:r>
              <a:rPr lang="en-US" sz="2400" dirty="0"/>
              <a:t>Use Haversine formula for calculating distance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2000" dirty="0"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key_ip</a:t>
            </a:r>
            <a:r>
              <a:rPr lang="en-US" altLang="en-US" sz="2000" dirty="0">
                <a:latin typeface="Consolas" panose="020B0609020204030204" pitchFamily="49" charset="0"/>
              </a:rPr>
              <a:t> = </a:t>
            </a:r>
            <a:r>
              <a:rPr lang="en-US" altLang="en-US" sz="2000" dirty="0">
                <a:solidFill>
                  <a:srgbClr val="B22222"/>
                </a:solidFill>
                <a:latin typeface="Consolas" panose="020B0609020204030204" pitchFamily="49" charset="0"/>
              </a:rPr>
              <a:t>'1.2.3.4'</a:t>
            </a:r>
            <a:r>
              <a:rPr lang="en-US" altLang="en-US" sz="2000" dirty="0">
                <a:latin typeface="Consolas" panose="020B0609020204030204" pitchFamily="49" charset="0"/>
              </a:rPr>
              <a:t>;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2000" dirty="0"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max_distance</a:t>
            </a:r>
            <a:r>
              <a:rPr lang="en-US" altLang="en-US" sz="2000" dirty="0">
                <a:latin typeface="Consolas" panose="020B0609020204030204" pitchFamily="49" charset="0"/>
              </a:rPr>
              <a:t> = 100;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2000" dirty="0"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haversine_distance</a:t>
            </a:r>
            <a:r>
              <a:rPr lang="en-US" altLang="en-US" sz="2000" dirty="0">
                <a:latin typeface="Consolas" panose="020B0609020204030204" pitchFamily="49" charset="0"/>
              </a:rPr>
              <a:t>=(lat1:real, lon1:real, lat2:real, lon2:real)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Consolas" panose="020B0609020204030204" pitchFamily="49" charset="0"/>
              </a:rPr>
              <a:t>{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1200" dirty="0"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800080"/>
                </a:solidFill>
                <a:latin typeface="Consolas" panose="020B0609020204030204" pitchFamily="49" charset="0"/>
              </a:rPr>
              <a:t>R</a:t>
            </a:r>
            <a:r>
              <a:rPr lang="en-US" altLang="en-US" sz="1200" dirty="0">
                <a:latin typeface="Consolas" panose="020B0609020204030204" pitchFamily="49" charset="0"/>
              </a:rPr>
              <a:t> = 6372.8; </a:t>
            </a:r>
            <a:r>
              <a:rPr lang="en-US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 kilometers</a:t>
            </a:r>
            <a:r>
              <a:rPr lang="en-US" altLang="en-US" sz="1200" dirty="0">
                <a:latin typeface="Consolas" panose="020B0609020204030204" pitchFamily="49" charset="0"/>
              </a:rPr>
              <a:t>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1200" dirty="0"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800080"/>
                </a:solidFill>
                <a:latin typeface="Consolas" panose="020B0609020204030204" pitchFamily="49" charset="0"/>
              </a:rPr>
              <a:t>dLat</a:t>
            </a:r>
            <a:r>
              <a:rPr lang="en-US" altLang="en-US" sz="1200" dirty="0">
                <a:latin typeface="Consolas" panose="020B0609020204030204" pitchFamily="49" charset="0"/>
              </a:rPr>
              <a:t>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radians</a:t>
            </a:r>
            <a:r>
              <a:rPr lang="en-US" altLang="en-US" sz="1200" dirty="0">
                <a:latin typeface="Consolas" panose="020B0609020204030204" pitchFamily="49" charset="0"/>
              </a:rPr>
              <a:t>(lat2 - lat1);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1200" dirty="0"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800080"/>
                </a:solidFill>
                <a:latin typeface="Consolas" panose="020B0609020204030204" pitchFamily="49" charset="0"/>
              </a:rPr>
              <a:t>dLon</a:t>
            </a:r>
            <a:r>
              <a:rPr lang="en-US" altLang="en-US" sz="1200" dirty="0">
                <a:latin typeface="Consolas" panose="020B0609020204030204" pitchFamily="49" charset="0"/>
              </a:rPr>
              <a:t>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radians</a:t>
            </a:r>
            <a:r>
              <a:rPr lang="en-US" altLang="en-US" sz="1200" dirty="0">
                <a:latin typeface="Consolas" panose="020B0609020204030204" pitchFamily="49" charset="0"/>
              </a:rPr>
              <a:t>(lon2 - lon1);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1200" dirty="0"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800080"/>
                </a:solidFill>
                <a:latin typeface="Consolas" panose="020B0609020204030204" pitchFamily="49" charset="0"/>
              </a:rPr>
              <a:t>lat1r</a:t>
            </a:r>
            <a:r>
              <a:rPr lang="en-US" altLang="en-US" sz="1200" dirty="0">
                <a:latin typeface="Consolas" panose="020B0609020204030204" pitchFamily="49" charset="0"/>
              </a:rPr>
              <a:t>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radians</a:t>
            </a:r>
            <a:r>
              <a:rPr lang="en-US" altLang="en-US" sz="1200" dirty="0">
                <a:latin typeface="Consolas" panose="020B0609020204030204" pitchFamily="49" charset="0"/>
              </a:rPr>
              <a:t>(lat1);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1200" dirty="0"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800080"/>
                </a:solidFill>
                <a:latin typeface="Consolas" panose="020B0609020204030204" pitchFamily="49" charset="0"/>
              </a:rPr>
              <a:t>lat2r</a:t>
            </a:r>
            <a:r>
              <a:rPr lang="en-US" altLang="en-US" sz="1200" dirty="0">
                <a:latin typeface="Consolas" panose="020B0609020204030204" pitchFamily="49" charset="0"/>
              </a:rPr>
              <a:t>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radians</a:t>
            </a:r>
            <a:r>
              <a:rPr lang="en-US" altLang="en-US" sz="1200" dirty="0">
                <a:latin typeface="Consolas" panose="020B0609020204030204" pitchFamily="49" charset="0"/>
              </a:rPr>
              <a:t>(lat2);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1200" dirty="0"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80008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200" dirty="0">
                <a:latin typeface="Consolas" panose="020B0609020204030204" pitchFamily="49" charset="0"/>
              </a:rPr>
              <a:t>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sin</a:t>
            </a:r>
            <a:r>
              <a:rPr lang="en-US" altLang="en-US" sz="1200" dirty="0"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800080"/>
                </a:solidFill>
                <a:latin typeface="Consolas" panose="020B0609020204030204" pitchFamily="49" charset="0"/>
              </a:rPr>
              <a:t>dLat</a:t>
            </a:r>
            <a:r>
              <a:rPr lang="en-US" altLang="en-US" sz="1200" dirty="0">
                <a:latin typeface="Consolas" panose="020B0609020204030204" pitchFamily="49" charset="0"/>
              </a:rPr>
              <a:t> / 2) *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sin</a:t>
            </a:r>
            <a:r>
              <a:rPr lang="en-US" altLang="en-US" sz="1200" dirty="0"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800080"/>
                </a:solidFill>
                <a:latin typeface="Consolas" panose="020B0609020204030204" pitchFamily="49" charset="0"/>
              </a:rPr>
              <a:t>dLat</a:t>
            </a:r>
            <a:r>
              <a:rPr lang="en-US" altLang="en-US" sz="1200" dirty="0">
                <a:latin typeface="Consolas" panose="020B0609020204030204" pitchFamily="49" charset="0"/>
              </a:rPr>
              <a:t> / 2) +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sin</a:t>
            </a:r>
            <a:r>
              <a:rPr lang="en-US" altLang="en-US" sz="1200" dirty="0"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800080"/>
                </a:solidFill>
                <a:latin typeface="Consolas" panose="020B0609020204030204" pitchFamily="49" charset="0"/>
              </a:rPr>
              <a:t>dLon</a:t>
            </a:r>
            <a:r>
              <a:rPr lang="en-US" altLang="en-US" sz="1200" dirty="0">
                <a:latin typeface="Consolas" panose="020B0609020204030204" pitchFamily="49" charset="0"/>
              </a:rPr>
              <a:t> / 2) *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sin</a:t>
            </a:r>
            <a:r>
              <a:rPr lang="en-US" altLang="en-US" sz="1200" dirty="0"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800080"/>
                </a:solidFill>
                <a:latin typeface="Consolas" panose="020B0609020204030204" pitchFamily="49" charset="0"/>
              </a:rPr>
              <a:t>dLon</a:t>
            </a:r>
            <a:r>
              <a:rPr lang="en-US" altLang="en-US" sz="1200" dirty="0">
                <a:latin typeface="Consolas" panose="020B0609020204030204" pitchFamily="49" charset="0"/>
              </a:rPr>
              <a:t> / 2) *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cos</a:t>
            </a:r>
            <a:r>
              <a:rPr lang="en-US" altLang="en-US" sz="1200" dirty="0"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800080"/>
                </a:solidFill>
                <a:latin typeface="Consolas" panose="020B0609020204030204" pitchFamily="49" charset="0"/>
              </a:rPr>
              <a:t>lat1r</a:t>
            </a:r>
            <a:r>
              <a:rPr lang="en-US" altLang="en-US" sz="1200" dirty="0">
                <a:latin typeface="Consolas" panose="020B0609020204030204" pitchFamily="49" charset="0"/>
              </a:rPr>
              <a:t>) *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cos</a:t>
            </a:r>
            <a:r>
              <a:rPr lang="en-US" altLang="en-US" sz="1200" dirty="0"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800080"/>
                </a:solidFill>
                <a:latin typeface="Consolas" panose="020B0609020204030204" pitchFamily="49" charset="0"/>
              </a:rPr>
              <a:t>lat2r</a:t>
            </a:r>
            <a:r>
              <a:rPr lang="en-US" altLang="en-US" sz="1200" dirty="0">
                <a:latin typeface="Consolas" panose="020B0609020204030204" pitchFamily="49" charset="0"/>
              </a:rPr>
              <a:t>);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1200" dirty="0"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800080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200" dirty="0">
                <a:latin typeface="Consolas" panose="020B0609020204030204" pitchFamily="49" charset="0"/>
              </a:rPr>
              <a:t> = 2 * </a:t>
            </a:r>
            <a:r>
              <a:rPr lang="en-US" alt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asin</a:t>
            </a:r>
            <a:r>
              <a:rPr lang="en-US" altLang="en-US" sz="1200" dirty="0"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sqrt</a:t>
            </a:r>
            <a:r>
              <a:rPr lang="en-US" altLang="en-US" sz="1200" dirty="0"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80008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200" dirty="0">
                <a:latin typeface="Consolas" panose="020B0609020204030204" pitchFamily="49" charset="0"/>
              </a:rPr>
              <a:t>)); </a:t>
            </a:r>
            <a:r>
              <a:rPr lang="en-US" altLang="en-US" sz="1200" dirty="0">
                <a:solidFill>
                  <a:srgbClr val="800080"/>
                </a:solidFill>
                <a:latin typeface="Consolas" panose="020B0609020204030204" pitchFamily="49" charset="0"/>
              </a:rPr>
              <a:t>R</a:t>
            </a:r>
            <a:r>
              <a:rPr lang="en-US" altLang="en-US" sz="1200" dirty="0">
                <a:latin typeface="Consolas" panose="020B0609020204030204" pitchFamily="49" charset="0"/>
              </a:rPr>
              <a:t> * 2 * </a:t>
            </a:r>
            <a:r>
              <a:rPr lang="en-US" alt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asin</a:t>
            </a:r>
            <a:r>
              <a:rPr lang="en-US" altLang="en-US" sz="1200" dirty="0"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sqrt</a:t>
            </a:r>
            <a:r>
              <a:rPr lang="en-US" altLang="en-US" sz="1200" dirty="0"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800080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200" dirty="0">
                <a:latin typeface="Consolas" panose="020B0609020204030204" pitchFamily="49" charset="0"/>
              </a:rPr>
              <a:t>));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Consolas" panose="020B0609020204030204" pitchFamily="49" charset="0"/>
              </a:rPr>
              <a:t>};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2000" dirty="0"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ip_location</a:t>
            </a:r>
            <a:r>
              <a:rPr lang="en-US" altLang="en-US" sz="2000" dirty="0">
                <a:latin typeface="Consolas" panose="020B0609020204030204" pitchFamily="49" charset="0"/>
              </a:rPr>
              <a:t> = (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SigninLogs</a:t>
            </a:r>
            <a:r>
              <a:rPr lang="en-US" altLang="en-US" sz="2000" dirty="0">
                <a:latin typeface="Consolas" panose="020B0609020204030204" pitchFamily="49" charset="0"/>
              </a:rPr>
              <a:t> 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2000" dirty="0"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TimeGenerated</a:t>
            </a:r>
            <a:r>
              <a:rPr lang="en-US" altLang="en-US" sz="2000" dirty="0">
                <a:latin typeface="Consolas" panose="020B0609020204030204" pitchFamily="49" charset="0"/>
              </a:rPr>
              <a:t> &gt;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ago</a:t>
            </a:r>
            <a:r>
              <a:rPr lang="en-US" altLang="en-US" sz="2000" dirty="0">
                <a:latin typeface="Consolas" panose="020B0609020204030204" pitchFamily="49" charset="0"/>
              </a:rPr>
              <a:t>(30d)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latin typeface="Consolas" panose="020B0609020204030204" pitchFamily="49" charset="0"/>
              </a:rPr>
              <a:t>| </a:t>
            </a:r>
            <a:r>
              <a:rPr lang="en-US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1200" dirty="0"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800080"/>
                </a:solidFill>
                <a:latin typeface="Consolas" panose="020B0609020204030204" pitchFamily="49" charset="0"/>
              </a:rPr>
              <a:t>IPAddress</a:t>
            </a:r>
            <a:r>
              <a:rPr lang="en-US" altLang="en-US" sz="1200" dirty="0">
                <a:latin typeface="Consolas" panose="020B0609020204030204" pitchFamily="49" charset="0"/>
              </a:rPr>
              <a:t> == </a:t>
            </a:r>
            <a:r>
              <a:rPr lang="en-US" altLang="en-US" sz="1200" dirty="0" err="1">
                <a:solidFill>
                  <a:srgbClr val="800080"/>
                </a:solidFill>
                <a:latin typeface="Consolas" panose="020B0609020204030204" pitchFamily="49" charset="0"/>
              </a:rPr>
              <a:t>key_ip</a:t>
            </a:r>
            <a:r>
              <a:rPr lang="en-US" altLang="en-US" sz="1200" dirty="0">
                <a:latin typeface="Consolas" panose="020B0609020204030204" pitchFamily="49" charset="0"/>
              </a:rPr>
              <a:t> | </a:t>
            </a:r>
            <a:r>
              <a:rPr lang="en-US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take</a:t>
            </a:r>
            <a:r>
              <a:rPr lang="en-US" altLang="en-US" sz="1200" dirty="0">
                <a:latin typeface="Consolas" panose="020B0609020204030204" pitchFamily="49" charset="0"/>
              </a:rPr>
              <a:t> 1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dirty="0">
                <a:latin typeface="Consolas" panose="020B0609020204030204" pitchFamily="49" charset="0"/>
              </a:rPr>
              <a:t>| </a:t>
            </a:r>
            <a:r>
              <a:rPr lang="en-US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project</a:t>
            </a:r>
            <a:r>
              <a:rPr lang="en-US" altLang="en-US" sz="1200" dirty="0"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C71585"/>
                </a:solidFill>
                <a:latin typeface="Consolas" panose="020B0609020204030204" pitchFamily="49" charset="0"/>
              </a:rPr>
              <a:t>latitude</a:t>
            </a:r>
            <a:r>
              <a:rPr lang="en-US" altLang="en-US" sz="1200" dirty="0"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800080"/>
                </a:solidFill>
                <a:latin typeface="Consolas" panose="020B0609020204030204" pitchFamily="49" charset="0"/>
              </a:rPr>
              <a:t>LocationDetails</a:t>
            </a:r>
            <a:r>
              <a:rPr lang="en-US" altLang="en-US" sz="1200" dirty="0">
                <a:latin typeface="Consolas" panose="020B0609020204030204" pitchFamily="49" charset="0"/>
              </a:rPr>
              <a:t>[</a:t>
            </a:r>
            <a:r>
              <a:rPr lang="en-US" altLang="en-US" sz="1200" dirty="0">
                <a:solidFill>
                  <a:srgbClr val="B22222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200" dirty="0" err="1">
                <a:solidFill>
                  <a:srgbClr val="B22222"/>
                </a:solidFill>
                <a:latin typeface="Consolas" panose="020B0609020204030204" pitchFamily="49" charset="0"/>
              </a:rPr>
              <a:t>geoCoordinates</a:t>
            </a:r>
            <a:r>
              <a:rPr lang="en-US" altLang="en-US" sz="1200" dirty="0">
                <a:solidFill>
                  <a:srgbClr val="B22222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200" dirty="0">
                <a:latin typeface="Consolas" panose="020B0609020204030204" pitchFamily="49" charset="0"/>
              </a:rPr>
              <a:t>][</a:t>
            </a:r>
            <a:r>
              <a:rPr lang="en-US" altLang="en-US" sz="1200" dirty="0">
                <a:solidFill>
                  <a:srgbClr val="B22222"/>
                </a:solidFill>
                <a:latin typeface="Consolas" panose="020B0609020204030204" pitchFamily="49" charset="0"/>
              </a:rPr>
              <a:t>'latitude'</a:t>
            </a:r>
            <a:r>
              <a:rPr lang="en-US" altLang="en-US" sz="1200" dirty="0">
                <a:latin typeface="Consolas" panose="020B0609020204030204" pitchFamily="49" charset="0"/>
              </a:rPr>
              <a:t>], </a:t>
            </a:r>
            <a:r>
              <a:rPr lang="en-US" altLang="en-US" sz="1200" dirty="0">
                <a:solidFill>
                  <a:srgbClr val="C71585"/>
                </a:solidFill>
                <a:latin typeface="Consolas" panose="020B0609020204030204" pitchFamily="49" charset="0"/>
              </a:rPr>
              <a:t>longitude</a:t>
            </a:r>
            <a:r>
              <a:rPr lang="en-US" altLang="en-US" sz="1200" dirty="0"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800080"/>
                </a:solidFill>
                <a:latin typeface="Consolas" panose="020B0609020204030204" pitchFamily="49" charset="0"/>
              </a:rPr>
              <a:t>LocationDetails</a:t>
            </a:r>
            <a:r>
              <a:rPr lang="en-US" altLang="en-US" sz="1200" dirty="0">
                <a:latin typeface="Consolas" panose="020B0609020204030204" pitchFamily="49" charset="0"/>
              </a:rPr>
              <a:t>[</a:t>
            </a:r>
            <a:r>
              <a:rPr lang="en-US" altLang="en-US" sz="1200" dirty="0">
                <a:solidFill>
                  <a:srgbClr val="B22222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200" dirty="0" err="1">
                <a:solidFill>
                  <a:srgbClr val="B22222"/>
                </a:solidFill>
                <a:latin typeface="Consolas" panose="020B0609020204030204" pitchFamily="49" charset="0"/>
              </a:rPr>
              <a:t>geoCoordinates</a:t>
            </a:r>
            <a:r>
              <a:rPr lang="en-US" altLang="en-US" sz="1200" dirty="0">
                <a:solidFill>
                  <a:srgbClr val="B22222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200" dirty="0">
                <a:latin typeface="Consolas" panose="020B0609020204030204" pitchFamily="49" charset="0"/>
              </a:rPr>
              <a:t>][</a:t>
            </a:r>
            <a:r>
              <a:rPr lang="en-US" altLang="en-US" sz="1200" dirty="0">
                <a:solidFill>
                  <a:srgbClr val="B22222"/>
                </a:solidFill>
                <a:latin typeface="Consolas" panose="020B0609020204030204" pitchFamily="49" charset="0"/>
              </a:rPr>
              <a:t>'longitude'</a:t>
            </a:r>
            <a:r>
              <a:rPr lang="en-US" altLang="en-US" sz="1200" dirty="0">
                <a:latin typeface="Consolas" panose="020B0609020204030204" pitchFamily="49" charset="0"/>
              </a:rPr>
              <a:t>]);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2000" dirty="0"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pop_latitude</a:t>
            </a:r>
            <a:r>
              <a:rPr lang="en-US" altLang="en-US" sz="2000" dirty="0"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toscalar</a:t>
            </a:r>
            <a:r>
              <a:rPr lang="en-US" altLang="en-US" sz="2000" dirty="0"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ip_location</a:t>
            </a:r>
            <a:r>
              <a:rPr lang="en-US" altLang="en-US" sz="2000" dirty="0">
                <a:latin typeface="Consolas" panose="020B0609020204030204" pitchFamily="49" charset="0"/>
              </a:rPr>
              <a:t> 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project</a:t>
            </a:r>
            <a:r>
              <a:rPr lang="en-US" altLang="en-US" sz="2000" dirty="0"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C71585"/>
                </a:solidFill>
                <a:latin typeface="Consolas" panose="020B0609020204030204" pitchFamily="49" charset="0"/>
              </a:rPr>
              <a:t>latitude</a:t>
            </a:r>
            <a:r>
              <a:rPr lang="en-US" altLang="en-US" sz="2000" dirty="0">
                <a:latin typeface="Consolas" panose="020B0609020204030204" pitchFamily="49" charset="0"/>
              </a:rPr>
              <a:t>);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en-US" sz="2000" dirty="0"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pop_longitude</a:t>
            </a:r>
            <a:r>
              <a:rPr lang="en-US" altLang="en-US" sz="2000" dirty="0"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toscalar</a:t>
            </a:r>
            <a:r>
              <a:rPr lang="en-US" altLang="en-US" sz="2000" dirty="0"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800080"/>
                </a:solidFill>
                <a:latin typeface="Consolas" panose="020B0609020204030204" pitchFamily="49" charset="0"/>
              </a:rPr>
              <a:t>ip_location</a:t>
            </a:r>
            <a:r>
              <a:rPr lang="en-US" altLang="en-US" sz="2000" dirty="0">
                <a:latin typeface="Consolas" panose="020B0609020204030204" pitchFamily="49" charset="0"/>
              </a:rPr>
              <a:t> |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project</a:t>
            </a:r>
            <a:r>
              <a:rPr lang="en-US" altLang="en-US" sz="2000" dirty="0"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C71585"/>
                </a:solidFill>
                <a:latin typeface="Consolas" panose="020B0609020204030204" pitchFamily="49" charset="0"/>
              </a:rPr>
              <a:t>longitude</a:t>
            </a:r>
            <a:r>
              <a:rPr lang="en-US" altLang="en-US" sz="2000" dirty="0">
                <a:latin typeface="Consolas" panose="020B0609020204030204" pitchFamily="49" charset="0"/>
              </a:rPr>
              <a:t>);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01C6F9-194B-4DE6-9D64-B040D320DE52}"/>
              </a:ext>
            </a:extLst>
          </p:cNvPr>
          <p:cNvSpPr/>
          <p:nvPr/>
        </p:nvSpPr>
        <p:spPr>
          <a:xfrm>
            <a:off x="0" y="6428273"/>
            <a:ext cx="472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https://rosettacode.org/wiki/Haversine_formula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14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13E95-F3F8-45A9-A6E1-D9C773F1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2" y="0"/>
            <a:ext cx="1184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0555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DE8B7-AE2F-4357-9180-EDE49830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Jupyter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73862-F3B5-490D-A990-2817849E3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87378-54A5-4A9C-B655-6F199BA4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661" y="814427"/>
            <a:ext cx="7141876" cy="50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7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768FF0-D64E-4040-A93F-334175B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Learning in InfoSec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3C441-994C-4D6A-95B1-60D7E90C40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0791" y="1347784"/>
            <a:ext cx="8399123" cy="727700"/>
          </a:xfrm>
        </p:spPr>
        <p:txBody>
          <a:bodyPr/>
          <a:lstStyle/>
          <a:p>
            <a:r>
              <a:rPr lang="en-US" dirty="0"/>
              <a:t>Organized Knowledge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214F9C-4CB6-4B64-B3FB-8CC0CAA8A8C1}"/>
              </a:ext>
            </a:extLst>
          </p:cNvPr>
          <p:cNvSpPr txBox="1">
            <a:spLocks/>
          </p:cNvSpPr>
          <p:nvPr/>
        </p:nvSpPr>
        <p:spPr>
          <a:xfrm>
            <a:off x="2090791" y="2598425"/>
            <a:ext cx="8399123" cy="72770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Executable Know-How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DD3A75-DD3E-4180-A4C3-DC13FC85D7C6}"/>
              </a:ext>
            </a:extLst>
          </p:cNvPr>
          <p:cNvSpPr txBox="1">
            <a:spLocks/>
          </p:cNvSpPr>
          <p:nvPr/>
        </p:nvSpPr>
        <p:spPr>
          <a:xfrm>
            <a:off x="2090791" y="3867646"/>
            <a:ext cx="8399123" cy="72770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Repeatable Analysis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E0E341-631A-45C6-955F-D6F031D792E0}"/>
              </a:ext>
            </a:extLst>
          </p:cNvPr>
          <p:cNvSpPr txBox="1">
            <a:spLocks/>
          </p:cNvSpPr>
          <p:nvPr/>
        </p:nvSpPr>
        <p:spPr>
          <a:xfrm>
            <a:off x="8924458" y="4021522"/>
            <a:ext cx="2824857" cy="72770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Community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5581DE-A236-4DAC-A0A9-A08F00C74ADE}"/>
              </a:ext>
            </a:extLst>
          </p:cNvPr>
          <p:cNvGrpSpPr/>
          <p:nvPr/>
        </p:nvGrpSpPr>
        <p:grpSpPr>
          <a:xfrm>
            <a:off x="9260840" y="2781619"/>
            <a:ext cx="1836738" cy="1102042"/>
            <a:chOff x="0" y="4082653"/>
            <a:chExt cx="1836738" cy="110204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900F16-318F-4823-B185-9712C0341027}"/>
                </a:ext>
              </a:extLst>
            </p:cNvPr>
            <p:cNvSpPr/>
            <p:nvPr/>
          </p:nvSpPr>
          <p:spPr>
            <a:xfrm>
              <a:off x="0" y="4082653"/>
              <a:ext cx="1836738" cy="11020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246378"/>
                <a:satOff val="0"/>
                <a:lumOff val="-21961"/>
                <a:alphaOff val="0"/>
              </a:schemeClr>
            </a:fillRef>
            <a:effectRef idx="0">
              <a:schemeClr val="accent2">
                <a:hueOff val="-1246378"/>
                <a:satOff val="0"/>
                <a:lumOff val="-2196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FF718E-9BB8-4CE9-BB91-B626632FCBE4}"/>
                </a:ext>
              </a:extLst>
            </p:cNvPr>
            <p:cNvSpPr txBox="1"/>
            <p:nvPr/>
          </p:nvSpPr>
          <p:spPr>
            <a:xfrm>
              <a:off x="0" y="4082653"/>
              <a:ext cx="1836738" cy="11020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Co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DB0DDD-2FFE-4361-9F42-FD2AE15F4977}"/>
              </a:ext>
            </a:extLst>
          </p:cNvPr>
          <p:cNvGrpSpPr/>
          <p:nvPr/>
        </p:nvGrpSpPr>
        <p:grpSpPr>
          <a:xfrm>
            <a:off x="148431" y="3680475"/>
            <a:ext cx="1836738" cy="1102042"/>
            <a:chOff x="0" y="2796936"/>
            <a:chExt cx="1836738" cy="110204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EC49AF-61B2-495E-8EA7-54D3CA3316E4}"/>
                </a:ext>
              </a:extLst>
            </p:cNvPr>
            <p:cNvSpPr/>
            <p:nvPr/>
          </p:nvSpPr>
          <p:spPr>
            <a:xfrm>
              <a:off x="0" y="2796936"/>
              <a:ext cx="1836738" cy="11020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830919"/>
                <a:satOff val="0"/>
                <a:lumOff val="-14641"/>
                <a:alphaOff val="0"/>
              </a:schemeClr>
            </a:fillRef>
            <a:effectRef idx="0">
              <a:schemeClr val="accent2">
                <a:hueOff val="-830919"/>
                <a:satOff val="0"/>
                <a:lumOff val="-1464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AEE74B-811F-4DAB-AB2B-8E38B2E66199}"/>
                </a:ext>
              </a:extLst>
            </p:cNvPr>
            <p:cNvSpPr txBox="1"/>
            <p:nvPr/>
          </p:nvSpPr>
          <p:spPr>
            <a:xfrm>
              <a:off x="0" y="2796936"/>
              <a:ext cx="1836738" cy="11020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Re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9FAB81-6BDE-403A-B8C5-EF0F693BFDB1}"/>
              </a:ext>
            </a:extLst>
          </p:cNvPr>
          <p:cNvGrpSpPr/>
          <p:nvPr/>
        </p:nvGrpSpPr>
        <p:grpSpPr>
          <a:xfrm>
            <a:off x="148431" y="2411254"/>
            <a:ext cx="1836738" cy="1102042"/>
            <a:chOff x="0" y="1511220"/>
            <a:chExt cx="1836738" cy="11020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BCAD5F-0D0A-4E2F-8487-F1A76DB9F21F}"/>
                </a:ext>
              </a:extLst>
            </p:cNvPr>
            <p:cNvSpPr/>
            <p:nvPr/>
          </p:nvSpPr>
          <p:spPr>
            <a:xfrm>
              <a:off x="0" y="1511220"/>
              <a:ext cx="1836738" cy="11020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415459"/>
                <a:satOff val="0"/>
                <a:lumOff val="-7320"/>
                <a:alphaOff val="0"/>
              </a:schemeClr>
            </a:fillRef>
            <a:effectRef idx="0">
              <a:schemeClr val="accent2">
                <a:hueOff val="-415459"/>
                <a:satOff val="0"/>
                <a:lumOff val="-732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B2777D-A57F-4BAC-9240-361AF9751166}"/>
                </a:ext>
              </a:extLst>
            </p:cNvPr>
            <p:cNvSpPr txBox="1"/>
            <p:nvPr/>
          </p:nvSpPr>
          <p:spPr>
            <a:xfrm>
              <a:off x="0" y="1511220"/>
              <a:ext cx="1836738" cy="11020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Ex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84E7B4-553D-400E-8E0B-5D4B41D3B51A}"/>
              </a:ext>
            </a:extLst>
          </p:cNvPr>
          <p:cNvGrpSpPr/>
          <p:nvPr/>
        </p:nvGrpSpPr>
        <p:grpSpPr>
          <a:xfrm>
            <a:off x="148431" y="1160613"/>
            <a:ext cx="1836738" cy="1102042"/>
            <a:chOff x="0" y="225503"/>
            <a:chExt cx="1836738" cy="11020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174BA8-1FF3-4A21-94A7-0E731694E2EA}"/>
                </a:ext>
              </a:extLst>
            </p:cNvPr>
            <p:cNvSpPr/>
            <p:nvPr/>
          </p:nvSpPr>
          <p:spPr>
            <a:xfrm>
              <a:off x="0" y="225503"/>
              <a:ext cx="1836738" cy="11020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D42C65-32A3-4199-971D-AE5BC3D91F4F}"/>
                </a:ext>
              </a:extLst>
            </p:cNvPr>
            <p:cNvSpPr txBox="1"/>
            <p:nvPr/>
          </p:nvSpPr>
          <p:spPr>
            <a:xfrm>
              <a:off x="0" y="225503"/>
              <a:ext cx="1836738" cy="11020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 err="1"/>
                <a:t>Kn</a:t>
              </a:r>
              <a:endParaRPr lang="en-US" sz="4800" kern="1200" dirty="0"/>
            </a:p>
          </p:txBody>
        </p: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BF33D85-ED1F-447B-A92C-21108167C0BB}"/>
              </a:ext>
            </a:extLst>
          </p:cNvPr>
          <p:cNvSpPr txBox="1">
            <a:spLocks/>
          </p:cNvSpPr>
          <p:nvPr/>
        </p:nvSpPr>
        <p:spPr>
          <a:xfrm>
            <a:off x="2090791" y="5107549"/>
            <a:ext cx="8399123" cy="72770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Automation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982212-F41C-41A9-A1EE-84D8A34A0AD2}"/>
              </a:ext>
            </a:extLst>
          </p:cNvPr>
          <p:cNvGrpSpPr/>
          <p:nvPr/>
        </p:nvGrpSpPr>
        <p:grpSpPr>
          <a:xfrm>
            <a:off x="148431" y="4920378"/>
            <a:ext cx="1836738" cy="1102042"/>
            <a:chOff x="0" y="2796936"/>
            <a:chExt cx="1836738" cy="11020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53CFD1-75D1-4340-AA25-337C83E48B89}"/>
                </a:ext>
              </a:extLst>
            </p:cNvPr>
            <p:cNvSpPr/>
            <p:nvPr/>
          </p:nvSpPr>
          <p:spPr>
            <a:xfrm>
              <a:off x="0" y="2796936"/>
              <a:ext cx="1836738" cy="11020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830919"/>
                <a:satOff val="0"/>
                <a:lumOff val="-14641"/>
                <a:alphaOff val="0"/>
              </a:schemeClr>
            </a:fillRef>
            <a:effectRef idx="0">
              <a:schemeClr val="accent2">
                <a:hueOff val="-830919"/>
                <a:satOff val="0"/>
                <a:lumOff val="-1464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45F043-2EB3-408E-A349-23CB7FB4F7CD}"/>
                </a:ext>
              </a:extLst>
            </p:cNvPr>
            <p:cNvSpPr txBox="1"/>
            <p:nvPr/>
          </p:nvSpPr>
          <p:spPr>
            <a:xfrm>
              <a:off x="0" y="2796936"/>
              <a:ext cx="1836738" cy="110204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Au</a:t>
              </a:r>
              <a:endParaRPr lang="en-US" sz="4800" kern="1200" dirty="0"/>
            </a:p>
          </p:txBody>
        </p:sp>
      </p:grpSp>
      <p:sp>
        <p:nvSpPr>
          <p:cNvPr id="2" name="Plus Sign 1">
            <a:extLst>
              <a:ext uri="{FF2B5EF4-FFF2-40B4-BE49-F238E27FC236}">
                <a16:creationId xmlns:a16="http://schemas.microsoft.com/office/drawing/2014/main" id="{DA07A90C-7C86-4225-A0C5-DAF9FDD1F85E}"/>
              </a:ext>
            </a:extLst>
          </p:cNvPr>
          <p:cNvSpPr/>
          <p:nvPr/>
        </p:nvSpPr>
        <p:spPr bwMode="auto">
          <a:xfrm>
            <a:off x="7806295" y="2931682"/>
            <a:ext cx="1062182" cy="906646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23266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9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1B2A4F-4E84-4EDD-AB0D-DC848699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15B75-A58B-4517-82C7-F5782E52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2" y="1189496"/>
            <a:ext cx="4930334" cy="3892270"/>
          </a:xfrm>
        </p:spPr>
        <p:txBody>
          <a:bodyPr/>
          <a:lstStyle/>
          <a:p>
            <a:r>
              <a:rPr lang="en-US" sz="2353" dirty="0"/>
              <a:t>Vibrant ecosystem</a:t>
            </a:r>
          </a:p>
          <a:p>
            <a:r>
              <a:rPr lang="en-US" sz="2353" dirty="0"/>
              <a:t>Yearly conference</a:t>
            </a:r>
          </a:p>
          <a:p>
            <a:r>
              <a:rPr lang="en-US" sz="2353" dirty="0"/>
              <a:t>2.6 million notebooks on </a:t>
            </a:r>
            <a:r>
              <a:rPr lang="en-US" sz="2353" dirty="0" err="1"/>
              <a:t>github</a:t>
            </a:r>
            <a:endParaRPr lang="en-US" sz="2353" dirty="0"/>
          </a:p>
          <a:p>
            <a:r>
              <a:rPr lang="en-US" sz="2353" dirty="0"/>
              <a:t>Local and Cloud supported:</a:t>
            </a:r>
          </a:p>
          <a:p>
            <a:pPr lvl="1"/>
            <a:r>
              <a:rPr lang="en-US" sz="1961" dirty="0"/>
              <a:t>AWS </a:t>
            </a:r>
            <a:r>
              <a:rPr lang="en-US" sz="1961" dirty="0" err="1"/>
              <a:t>SageMaker</a:t>
            </a:r>
            <a:r>
              <a:rPr lang="en-US" sz="1961" dirty="0"/>
              <a:t> </a:t>
            </a:r>
          </a:p>
          <a:p>
            <a:pPr lvl="1"/>
            <a:r>
              <a:rPr lang="en-US" sz="1961" dirty="0"/>
              <a:t>Google Data Lab</a:t>
            </a:r>
          </a:p>
          <a:p>
            <a:pPr lvl="1"/>
            <a:r>
              <a:rPr lang="en-US" sz="1961" dirty="0"/>
              <a:t>Azure Notebooks</a:t>
            </a:r>
          </a:p>
          <a:p>
            <a:r>
              <a:rPr lang="en-US" sz="2353" dirty="0"/>
              <a:t>Shareable</a:t>
            </a:r>
          </a:p>
          <a:p>
            <a:r>
              <a:rPr lang="en-US" sz="2353" dirty="0"/>
              <a:t>Re-runnable</a:t>
            </a:r>
          </a:p>
          <a:p>
            <a:r>
              <a:rPr lang="en-US" sz="2353" dirty="0"/>
              <a:t>Extensible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5B88E-2156-4301-A812-B96F4D8E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84" y="-81997"/>
            <a:ext cx="6297430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83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CB4B-7B2D-46F8-9217-93317C2E1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O365 Notebook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F9B4-4555-4535-BDE3-A68FC5276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33ED3-55C9-47C9-A400-B3B50C7B2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86"/>
          <a:stretch/>
        </p:blipFill>
        <p:spPr>
          <a:xfrm>
            <a:off x="266920" y="1093454"/>
            <a:ext cx="8229452" cy="547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3A937-4FB6-417C-BF65-E106282D5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73" y="1093454"/>
            <a:ext cx="10173195" cy="4930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C5F7C-6B85-4ED3-BD78-E48B419BD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77"/>
          <a:stretch/>
        </p:blipFill>
        <p:spPr>
          <a:xfrm>
            <a:off x="1596475" y="1093454"/>
            <a:ext cx="9796484" cy="500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6653C-1F12-4388-8E58-BD4FB1534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477" y="1093454"/>
            <a:ext cx="7489950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5A75-694A-4564-B02C-2710AE6F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Sentinel Notebooks Published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ED6E0-40FC-485D-897A-76C82BC10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D767B-1DCB-4EB5-AAF4-A191D29C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89" y="1226891"/>
            <a:ext cx="10076033" cy="5261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F6F736-7A1F-4228-AC78-65B7B7660E32}"/>
              </a:ext>
            </a:extLst>
          </p:cNvPr>
          <p:cNvSpPr/>
          <p:nvPr/>
        </p:nvSpPr>
        <p:spPr>
          <a:xfrm>
            <a:off x="0" y="6488668"/>
            <a:ext cx="844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https://github.com/Azure/Azure-Sentinel/tree/master/Notebooks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74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61FE-6C27-4CE9-9ED9-044FC17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482AB-7F9B-4EC9-B983-46254D4B9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4"/>
          <a:stretch/>
        </p:blipFill>
        <p:spPr>
          <a:xfrm>
            <a:off x="62475" y="79697"/>
            <a:ext cx="5379170" cy="66513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CD5671-8D79-4681-989C-CAEFE1D000D5}"/>
              </a:ext>
            </a:extLst>
          </p:cNvPr>
          <p:cNvSpPr/>
          <p:nvPr/>
        </p:nvSpPr>
        <p:spPr>
          <a:xfrm>
            <a:off x="5780263" y="6567112"/>
            <a:ext cx="40050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https://twitter.com/Cyb3rWard0g/status/1134184177736306689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A3850-C241-4854-BA0C-D5579102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263" y="122754"/>
            <a:ext cx="590386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6731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90710298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422FD7-2A47-4FC0-85FD-7C232041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Notebooks</a:t>
            </a:r>
          </a:p>
        </p:txBody>
      </p:sp>
      <p:pic>
        <p:nvPicPr>
          <p:cNvPr id="2050" name="Picture 2" descr="https://cdn-images-1.medium.com/max/1260/0*QLer52L9p-T72bGW">
            <a:extLst>
              <a:ext uri="{FF2B5EF4-FFF2-40B4-BE49-F238E27FC236}">
                <a16:creationId xmlns:a16="http://schemas.microsoft.com/office/drawing/2014/main" id="{7318EC18-7440-4268-88C9-7B9A26F8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46" y="1337343"/>
            <a:ext cx="10908908" cy="535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8342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C2F48-9203-402C-83C3-10F8F493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with Azure Logic Apps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B48F3-B34B-43E4-B971-221D6E2E3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0" y="1757065"/>
            <a:ext cx="7670110" cy="24214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01A27-A245-41CF-80B3-105426598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81" y="1537065"/>
            <a:ext cx="8165780" cy="484001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999FB-F3DC-4D87-B77C-E7B6547C1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4" y="1156328"/>
            <a:ext cx="11083636" cy="56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8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768FF0-D64E-4040-A93F-334175B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Learning in InfoSec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3C441-994C-4D6A-95B1-60D7E90C40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0791" y="1347784"/>
            <a:ext cx="8399123" cy="727700"/>
          </a:xfrm>
        </p:spPr>
        <p:txBody>
          <a:bodyPr/>
          <a:lstStyle/>
          <a:p>
            <a:r>
              <a:rPr lang="en-US" dirty="0"/>
              <a:t>Organized Knowledge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214F9C-4CB6-4B64-B3FB-8CC0CAA8A8C1}"/>
              </a:ext>
            </a:extLst>
          </p:cNvPr>
          <p:cNvSpPr txBox="1">
            <a:spLocks/>
          </p:cNvSpPr>
          <p:nvPr/>
        </p:nvSpPr>
        <p:spPr>
          <a:xfrm>
            <a:off x="2090791" y="2598425"/>
            <a:ext cx="8399123" cy="72770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Executable Know-How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DD3A75-DD3E-4180-A4C3-DC13FC85D7C6}"/>
              </a:ext>
            </a:extLst>
          </p:cNvPr>
          <p:cNvSpPr txBox="1">
            <a:spLocks/>
          </p:cNvSpPr>
          <p:nvPr/>
        </p:nvSpPr>
        <p:spPr>
          <a:xfrm>
            <a:off x="2090791" y="3867646"/>
            <a:ext cx="8399123" cy="72770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Repeatable Analysis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E0E341-631A-45C6-955F-D6F031D792E0}"/>
              </a:ext>
            </a:extLst>
          </p:cNvPr>
          <p:cNvSpPr txBox="1">
            <a:spLocks/>
          </p:cNvSpPr>
          <p:nvPr/>
        </p:nvSpPr>
        <p:spPr>
          <a:xfrm>
            <a:off x="8924458" y="4021522"/>
            <a:ext cx="2824857" cy="72770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Community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5581DE-A236-4DAC-A0A9-A08F00C74ADE}"/>
              </a:ext>
            </a:extLst>
          </p:cNvPr>
          <p:cNvGrpSpPr/>
          <p:nvPr/>
        </p:nvGrpSpPr>
        <p:grpSpPr>
          <a:xfrm>
            <a:off x="9260840" y="2781619"/>
            <a:ext cx="1836738" cy="1102042"/>
            <a:chOff x="0" y="4082653"/>
            <a:chExt cx="1836738" cy="110204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900F16-318F-4823-B185-9712C0341027}"/>
                </a:ext>
              </a:extLst>
            </p:cNvPr>
            <p:cNvSpPr/>
            <p:nvPr/>
          </p:nvSpPr>
          <p:spPr>
            <a:xfrm>
              <a:off x="0" y="4082653"/>
              <a:ext cx="1836738" cy="11020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246378"/>
                <a:satOff val="0"/>
                <a:lumOff val="-21961"/>
                <a:alphaOff val="0"/>
              </a:schemeClr>
            </a:fillRef>
            <a:effectRef idx="0">
              <a:schemeClr val="accent2">
                <a:hueOff val="-1246378"/>
                <a:satOff val="0"/>
                <a:lumOff val="-2196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FF718E-9BB8-4CE9-BB91-B626632FCBE4}"/>
                </a:ext>
              </a:extLst>
            </p:cNvPr>
            <p:cNvSpPr txBox="1"/>
            <p:nvPr/>
          </p:nvSpPr>
          <p:spPr>
            <a:xfrm>
              <a:off x="0" y="4082653"/>
              <a:ext cx="1836738" cy="11020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Co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DB0DDD-2FFE-4361-9F42-FD2AE15F4977}"/>
              </a:ext>
            </a:extLst>
          </p:cNvPr>
          <p:cNvGrpSpPr/>
          <p:nvPr/>
        </p:nvGrpSpPr>
        <p:grpSpPr>
          <a:xfrm>
            <a:off x="148431" y="3680475"/>
            <a:ext cx="1836738" cy="1102042"/>
            <a:chOff x="0" y="2796936"/>
            <a:chExt cx="1836738" cy="110204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EC49AF-61B2-495E-8EA7-54D3CA3316E4}"/>
                </a:ext>
              </a:extLst>
            </p:cNvPr>
            <p:cNvSpPr/>
            <p:nvPr/>
          </p:nvSpPr>
          <p:spPr>
            <a:xfrm>
              <a:off x="0" y="2796936"/>
              <a:ext cx="1836738" cy="11020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830919"/>
                <a:satOff val="0"/>
                <a:lumOff val="-14641"/>
                <a:alphaOff val="0"/>
              </a:schemeClr>
            </a:fillRef>
            <a:effectRef idx="0">
              <a:schemeClr val="accent2">
                <a:hueOff val="-830919"/>
                <a:satOff val="0"/>
                <a:lumOff val="-1464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AEE74B-811F-4DAB-AB2B-8E38B2E66199}"/>
                </a:ext>
              </a:extLst>
            </p:cNvPr>
            <p:cNvSpPr txBox="1"/>
            <p:nvPr/>
          </p:nvSpPr>
          <p:spPr>
            <a:xfrm>
              <a:off x="0" y="2796936"/>
              <a:ext cx="1836738" cy="11020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Re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9FAB81-6BDE-403A-B8C5-EF0F693BFDB1}"/>
              </a:ext>
            </a:extLst>
          </p:cNvPr>
          <p:cNvGrpSpPr/>
          <p:nvPr/>
        </p:nvGrpSpPr>
        <p:grpSpPr>
          <a:xfrm>
            <a:off x="148431" y="2411254"/>
            <a:ext cx="1836738" cy="1102042"/>
            <a:chOff x="0" y="1511220"/>
            <a:chExt cx="1836738" cy="11020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BCAD5F-0D0A-4E2F-8487-F1A76DB9F21F}"/>
                </a:ext>
              </a:extLst>
            </p:cNvPr>
            <p:cNvSpPr/>
            <p:nvPr/>
          </p:nvSpPr>
          <p:spPr>
            <a:xfrm>
              <a:off x="0" y="1511220"/>
              <a:ext cx="1836738" cy="11020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415459"/>
                <a:satOff val="0"/>
                <a:lumOff val="-7320"/>
                <a:alphaOff val="0"/>
              </a:schemeClr>
            </a:fillRef>
            <a:effectRef idx="0">
              <a:schemeClr val="accent2">
                <a:hueOff val="-415459"/>
                <a:satOff val="0"/>
                <a:lumOff val="-732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B2777D-A57F-4BAC-9240-361AF9751166}"/>
                </a:ext>
              </a:extLst>
            </p:cNvPr>
            <p:cNvSpPr txBox="1"/>
            <p:nvPr/>
          </p:nvSpPr>
          <p:spPr>
            <a:xfrm>
              <a:off x="0" y="1511220"/>
              <a:ext cx="1836738" cy="11020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/>
                <a:t>Ex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84E7B4-553D-400E-8E0B-5D4B41D3B51A}"/>
              </a:ext>
            </a:extLst>
          </p:cNvPr>
          <p:cNvGrpSpPr/>
          <p:nvPr/>
        </p:nvGrpSpPr>
        <p:grpSpPr>
          <a:xfrm>
            <a:off x="148431" y="1160613"/>
            <a:ext cx="1836738" cy="1102042"/>
            <a:chOff x="0" y="225503"/>
            <a:chExt cx="1836738" cy="110204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174BA8-1FF3-4A21-94A7-0E731694E2EA}"/>
                </a:ext>
              </a:extLst>
            </p:cNvPr>
            <p:cNvSpPr/>
            <p:nvPr/>
          </p:nvSpPr>
          <p:spPr>
            <a:xfrm>
              <a:off x="0" y="225503"/>
              <a:ext cx="1836738" cy="11020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D42C65-32A3-4199-971D-AE5BC3D91F4F}"/>
                </a:ext>
              </a:extLst>
            </p:cNvPr>
            <p:cNvSpPr txBox="1"/>
            <p:nvPr/>
          </p:nvSpPr>
          <p:spPr>
            <a:xfrm>
              <a:off x="0" y="225503"/>
              <a:ext cx="1836738" cy="11020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kern="1200" dirty="0" err="1"/>
                <a:t>Kn</a:t>
              </a:r>
              <a:endParaRPr lang="en-US" sz="4800" kern="1200" dirty="0"/>
            </a:p>
          </p:txBody>
        </p: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BF33D85-ED1F-447B-A92C-21108167C0BB}"/>
              </a:ext>
            </a:extLst>
          </p:cNvPr>
          <p:cNvSpPr txBox="1">
            <a:spLocks/>
          </p:cNvSpPr>
          <p:nvPr/>
        </p:nvSpPr>
        <p:spPr>
          <a:xfrm>
            <a:off x="2090791" y="5107549"/>
            <a:ext cx="8399123" cy="72770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Automation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982212-F41C-41A9-A1EE-84D8A34A0AD2}"/>
              </a:ext>
            </a:extLst>
          </p:cNvPr>
          <p:cNvGrpSpPr/>
          <p:nvPr/>
        </p:nvGrpSpPr>
        <p:grpSpPr>
          <a:xfrm>
            <a:off x="148431" y="4920378"/>
            <a:ext cx="1836738" cy="1102042"/>
            <a:chOff x="0" y="2796936"/>
            <a:chExt cx="1836738" cy="11020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53CFD1-75D1-4340-AA25-337C83E48B89}"/>
                </a:ext>
              </a:extLst>
            </p:cNvPr>
            <p:cNvSpPr/>
            <p:nvPr/>
          </p:nvSpPr>
          <p:spPr>
            <a:xfrm>
              <a:off x="0" y="2796936"/>
              <a:ext cx="1836738" cy="110204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830919"/>
                <a:satOff val="0"/>
                <a:lumOff val="-14641"/>
                <a:alphaOff val="0"/>
              </a:schemeClr>
            </a:fillRef>
            <a:effectRef idx="0">
              <a:schemeClr val="accent2">
                <a:hueOff val="-830919"/>
                <a:satOff val="0"/>
                <a:lumOff val="-1464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45F043-2EB3-408E-A349-23CB7FB4F7CD}"/>
                </a:ext>
              </a:extLst>
            </p:cNvPr>
            <p:cNvSpPr txBox="1"/>
            <p:nvPr/>
          </p:nvSpPr>
          <p:spPr>
            <a:xfrm>
              <a:off x="0" y="2796936"/>
              <a:ext cx="1836738" cy="110204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800" dirty="0"/>
                <a:t>Au</a:t>
              </a:r>
              <a:endParaRPr lang="en-US" sz="4800" kern="1200" dirty="0"/>
            </a:p>
          </p:txBody>
        </p:sp>
      </p:grpSp>
      <p:sp>
        <p:nvSpPr>
          <p:cNvPr id="2" name="Plus Sign 1">
            <a:extLst>
              <a:ext uri="{FF2B5EF4-FFF2-40B4-BE49-F238E27FC236}">
                <a16:creationId xmlns:a16="http://schemas.microsoft.com/office/drawing/2014/main" id="{DA07A90C-7C86-4225-A0C5-DAF9FDD1F85E}"/>
              </a:ext>
            </a:extLst>
          </p:cNvPr>
          <p:cNvSpPr/>
          <p:nvPr/>
        </p:nvSpPr>
        <p:spPr bwMode="auto">
          <a:xfrm>
            <a:off x="7806295" y="2931682"/>
            <a:ext cx="1062182" cy="906646"/>
          </a:xfrm>
          <a:prstGeom prst="mathPlus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5951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9" grpId="0"/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AE380F09-D9F7-4D5A-A559-BE041703E82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22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“Githubification” of Infosec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B70E9B-4E82-410A-AA0F-4FBE3CACCE6D}"/>
              </a:ext>
            </a:extLst>
          </p:cNvPr>
          <p:cNvSpPr/>
          <p:nvPr/>
        </p:nvSpPr>
        <p:spPr>
          <a:xfrm>
            <a:off x="1986489" y="5627786"/>
            <a:ext cx="6982721" cy="984213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221D22-9EDD-4E0F-B105-237B359D79C0}"/>
              </a:ext>
            </a:extLst>
          </p:cNvPr>
          <p:cNvSpPr/>
          <p:nvPr/>
        </p:nvSpPr>
        <p:spPr>
          <a:xfrm>
            <a:off x="4312389" y="1690935"/>
            <a:ext cx="2330919" cy="984213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Threat Group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4EA853-19CE-4283-9F67-16BCB1A2FB7E}"/>
              </a:ext>
            </a:extLst>
          </p:cNvPr>
          <p:cNvSpPr/>
          <p:nvPr/>
        </p:nvSpPr>
        <p:spPr>
          <a:xfrm>
            <a:off x="3660286" y="2675148"/>
            <a:ext cx="3635122" cy="984213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Technique Database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E46043-1CFC-4EDE-93BD-B107E3F80D2B}"/>
              </a:ext>
            </a:extLst>
          </p:cNvPr>
          <p:cNvSpPr/>
          <p:nvPr/>
        </p:nvSpPr>
        <p:spPr>
          <a:xfrm>
            <a:off x="3047700" y="3659361"/>
            <a:ext cx="4860295" cy="984213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 Definitions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E9F3EB-406C-46ED-AADC-4E8A4C4DC7FB}"/>
              </a:ext>
            </a:extLst>
          </p:cNvPr>
          <p:cNvSpPr/>
          <p:nvPr/>
        </p:nvSpPr>
        <p:spPr>
          <a:xfrm>
            <a:off x="2393384" y="4643573"/>
            <a:ext cx="6168928" cy="98421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 Product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264518-D157-4DB8-B53C-E697FEC97C98}"/>
              </a:ext>
            </a:extLst>
          </p:cNvPr>
          <p:cNvGrpSpPr/>
          <p:nvPr/>
        </p:nvGrpSpPr>
        <p:grpSpPr>
          <a:xfrm>
            <a:off x="6830345" y="1381409"/>
            <a:ext cx="5305060" cy="1666039"/>
            <a:chOff x="6716117" y="1381118"/>
            <a:chExt cx="5305813" cy="166627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33446CA-9E4E-41C5-8EAA-D97C6A9FEE9F}"/>
                </a:ext>
              </a:extLst>
            </p:cNvPr>
            <p:cNvGrpSpPr/>
            <p:nvPr/>
          </p:nvGrpSpPr>
          <p:grpSpPr>
            <a:xfrm>
              <a:off x="7664182" y="1381118"/>
              <a:ext cx="4357748" cy="1666276"/>
              <a:chOff x="6366935" y="-383746"/>
              <a:chExt cx="4357748" cy="1666276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A9CCB6B-27C4-493E-A9E5-414E88332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6935" y="-256447"/>
                <a:ext cx="2156046" cy="13516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6E20BCA-A9E4-4599-9565-84241BDA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5466" y="-383746"/>
                <a:ext cx="1309217" cy="16662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1" name="Plus Sign 40">
                <a:extLst>
                  <a:ext uri="{FF2B5EF4-FFF2-40B4-BE49-F238E27FC236}">
                    <a16:creationId xmlns:a16="http://schemas.microsoft.com/office/drawing/2014/main" id="{1FA63221-F4DE-46CD-BF1E-8EA944FE0178}"/>
                  </a:ext>
                </a:extLst>
              </p:cNvPr>
              <p:cNvSpPr/>
              <p:nvPr/>
            </p:nvSpPr>
            <p:spPr>
              <a:xfrm>
                <a:off x="8660562" y="108306"/>
                <a:ext cx="682172" cy="682172"/>
              </a:xfrm>
              <a:prstGeom prst="mathPlus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02846649-CBCE-431C-AFA9-08BDA6D3EC57}"/>
                </a:ext>
              </a:extLst>
            </p:cNvPr>
            <p:cNvSpPr/>
            <p:nvPr/>
          </p:nvSpPr>
          <p:spPr>
            <a:xfrm>
              <a:off x="6716117" y="1601317"/>
              <a:ext cx="248491" cy="954025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7F8645-1236-491E-814F-B8DE37F11A9E}"/>
              </a:ext>
            </a:extLst>
          </p:cNvPr>
          <p:cNvGrpSpPr/>
          <p:nvPr/>
        </p:nvGrpSpPr>
        <p:grpSpPr>
          <a:xfrm>
            <a:off x="511424" y="2290472"/>
            <a:ext cx="2951090" cy="1849145"/>
            <a:chOff x="510631" y="2290310"/>
            <a:chExt cx="2951509" cy="18494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6A6566-BF79-4218-A5F3-62128FE800FD}"/>
                </a:ext>
              </a:extLst>
            </p:cNvPr>
            <p:cNvGrpSpPr/>
            <p:nvPr/>
          </p:nvGrpSpPr>
          <p:grpSpPr>
            <a:xfrm>
              <a:off x="510631" y="2290310"/>
              <a:ext cx="2565436" cy="1849407"/>
              <a:chOff x="-4845576" y="911578"/>
              <a:chExt cx="3314700" cy="251464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66882A2-4CE5-4948-AB77-4F09721E7BA2}"/>
                  </a:ext>
                </a:extLst>
              </p:cNvPr>
              <p:cNvGrpSpPr/>
              <p:nvPr/>
            </p:nvGrpSpPr>
            <p:grpSpPr>
              <a:xfrm>
                <a:off x="-4620988" y="911578"/>
                <a:ext cx="2865525" cy="1709632"/>
                <a:chOff x="7601048" y="2265452"/>
                <a:chExt cx="2865525" cy="1709632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32240F0D-8099-4CA0-8F13-C1E0F39DD5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01048" y="2265452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C3DD1CE4-328C-4BCE-A95C-BE681F334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80846" y="236819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B9EFDC-9F3E-4BE6-96A3-1B5DDE7E83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17151" y="2482584"/>
                  <a:ext cx="2449422" cy="14925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5A6F073-79D1-4722-A3A6-D1D01E940AF8}"/>
                  </a:ext>
                </a:extLst>
              </p:cNvPr>
              <p:cNvSpPr txBox="1"/>
              <p:nvPr/>
            </p:nvSpPr>
            <p:spPr>
              <a:xfrm>
                <a:off x="-4845576" y="2788465"/>
                <a:ext cx="3314700" cy="637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F5E235B4-4DC1-4130-B540-CAA48E6C18EB}"/>
                </a:ext>
              </a:extLst>
            </p:cNvPr>
            <p:cNvSpPr/>
            <p:nvPr/>
          </p:nvSpPr>
          <p:spPr>
            <a:xfrm rot="10800000">
              <a:off x="3213649" y="2673248"/>
              <a:ext cx="248491" cy="954025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452C37-30EF-4B89-B2E9-F789A4235113}"/>
              </a:ext>
            </a:extLst>
          </p:cNvPr>
          <p:cNvGrpSpPr/>
          <p:nvPr/>
        </p:nvGrpSpPr>
        <p:grpSpPr>
          <a:xfrm>
            <a:off x="8093085" y="3289311"/>
            <a:ext cx="3707438" cy="1480106"/>
            <a:chOff x="8093369" y="3289291"/>
            <a:chExt cx="3707964" cy="1480316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0EBD243-7B54-41D3-9884-DF5156EEF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5456" y="3289291"/>
              <a:ext cx="2945877" cy="14803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2" name="Left Brace 51">
              <a:extLst>
                <a:ext uri="{FF2B5EF4-FFF2-40B4-BE49-F238E27FC236}">
                  <a16:creationId xmlns:a16="http://schemas.microsoft.com/office/drawing/2014/main" id="{BAFA1F8A-078A-4B23-A58C-9D7904543BC1}"/>
                </a:ext>
              </a:extLst>
            </p:cNvPr>
            <p:cNvSpPr/>
            <p:nvPr/>
          </p:nvSpPr>
          <p:spPr>
            <a:xfrm>
              <a:off x="8093369" y="3670678"/>
              <a:ext cx="221031" cy="907095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BF29329-2FC7-4218-AEF2-B8DD33A7D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" y="4356885"/>
            <a:ext cx="2697696" cy="1086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15C593A-5A2B-44D6-901C-F82C59FE2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7319" y="5054596"/>
            <a:ext cx="1819200" cy="163561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9081004-1AB3-4C88-91FD-B72988FDB775}"/>
              </a:ext>
            </a:extLst>
          </p:cNvPr>
          <p:cNvCxnSpPr>
            <a:cxnSpLocks/>
          </p:cNvCxnSpPr>
          <p:nvPr/>
        </p:nvCxnSpPr>
        <p:spPr>
          <a:xfrm>
            <a:off x="5463339" y="1283848"/>
            <a:ext cx="0" cy="5564014"/>
          </a:xfrm>
          <a:prstGeom prst="line">
            <a:avLst/>
          </a:prstGeom>
          <a:noFill/>
          <a:ln w="28575" cap="flat" cmpd="sng" algn="ctr">
            <a:solidFill>
              <a:srgbClr val="ED7D31"/>
            </a:solidFill>
            <a:prstDash val="lgDash"/>
            <a:miter lim="800000"/>
            <a:headEnd type="arrow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22760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461A-D035-4FE4-9EE2-1EC03382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33568-8806-424A-BBB7-BB0A3945F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68596"/>
          </a:xfrm>
        </p:spPr>
        <p:txBody>
          <a:bodyPr/>
          <a:lstStyle/>
          <a:p>
            <a:r>
              <a:rPr lang="en-US" dirty="0"/>
              <a:t>We can increase the rate of learning in infosec by building on the success of others</a:t>
            </a:r>
          </a:p>
          <a:p>
            <a:r>
              <a:rPr lang="en-US" dirty="0"/>
              <a:t>Contribute to knowledge-bases, repositories, and toolsets that “stack together” for an additive effect</a:t>
            </a:r>
          </a:p>
          <a:p>
            <a:r>
              <a:rPr lang="en-US" dirty="0"/>
              <a:t>Embrace open-source tools and communities</a:t>
            </a:r>
          </a:p>
          <a:p>
            <a:r>
              <a:rPr lang="en-US" dirty="0"/>
              <a:t>Learn new tools (Jupyter notebooks)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004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EC62EC-583A-4099-91F8-37D3391C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5861"/>
            <a:ext cx="10515600" cy="2852333"/>
          </a:xfrm>
        </p:spPr>
        <p:txBody>
          <a:bodyPr/>
          <a:lstStyle/>
          <a:p>
            <a:pPr algn="ctr"/>
            <a:r>
              <a:rPr lang="en-US" sz="5882" dirty="0"/>
              <a:t>If you want to go fast, go alone</a:t>
            </a:r>
            <a:br>
              <a:rPr lang="en-US" sz="5882" dirty="0"/>
            </a:br>
            <a:br>
              <a:rPr lang="en-US" sz="3529" dirty="0"/>
            </a:br>
            <a:r>
              <a:rPr lang="en-US" sz="5882" dirty="0"/>
              <a:t>If you want to go far, go together</a:t>
            </a:r>
            <a:br>
              <a:rPr lang="en-US" sz="5882" dirty="0"/>
            </a:br>
            <a:br>
              <a:rPr lang="en-US" sz="5882" dirty="0"/>
            </a:br>
            <a:r>
              <a:rPr lang="en-US" sz="2353" dirty="0"/>
              <a:t>African Proverb</a:t>
            </a:r>
            <a:endParaRPr lang="en-US" sz="1961" dirty="0"/>
          </a:p>
        </p:txBody>
      </p:sp>
    </p:spTree>
    <p:extLst>
      <p:ext uri="{BB962C8B-B14F-4D97-AF65-F5344CB8AC3E}">
        <p14:creationId xmlns:p14="http://schemas.microsoft.com/office/powerpoint/2010/main" val="7063906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C826E-12B5-4A80-9593-FF428AAD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Organized Knowledge</a:t>
            </a:r>
          </a:p>
        </p:txBody>
      </p:sp>
    </p:spTree>
    <p:extLst>
      <p:ext uri="{BB962C8B-B14F-4D97-AF65-F5344CB8AC3E}">
        <p14:creationId xmlns:p14="http://schemas.microsoft.com/office/powerpoint/2010/main" val="12091057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0CF20-C8E0-4694-AC1D-1DE889E1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6" y="1218801"/>
            <a:ext cx="10074604" cy="5352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ECF69FE-C07A-4BC3-952B-132D15C0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40EC2-812E-47F4-8384-44A1F207F003}"/>
              </a:ext>
            </a:extLst>
          </p:cNvPr>
          <p:cNvSpPr/>
          <p:nvPr/>
        </p:nvSpPr>
        <p:spPr>
          <a:xfrm>
            <a:off x="1656134" y="1452002"/>
            <a:ext cx="8496048" cy="446276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Which password is stronger?</a:t>
            </a: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Winter 2019</a:t>
            </a:r>
          </a:p>
          <a:p>
            <a:pPr algn="ctr"/>
            <a:endParaRPr 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1qaz@WSX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0C897E-FA92-4560-B2F3-A590F941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03" y="2409821"/>
            <a:ext cx="9407140" cy="3566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518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96AF2B-0491-4007-B26A-80688E63FD34}"/>
              </a:ext>
            </a:extLst>
          </p:cNvPr>
          <p:cNvGrpSpPr/>
          <p:nvPr/>
        </p:nvGrpSpPr>
        <p:grpSpPr>
          <a:xfrm>
            <a:off x="519825" y="1453207"/>
            <a:ext cx="8117532" cy="4939485"/>
            <a:chOff x="527956" y="1481038"/>
            <a:chExt cx="8283637" cy="5040560"/>
          </a:xfrm>
        </p:grpSpPr>
        <p:sp>
          <p:nvSpPr>
            <p:cNvPr id="3" name="Rectangle 7">
              <a:extLst>
                <a:ext uri="{FF2B5EF4-FFF2-40B4-BE49-F238E27FC236}">
                  <a16:creationId xmlns:a16="http://schemas.microsoft.com/office/drawing/2014/main" id="{E6E33BBF-876C-4359-8A26-19630960C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020788"/>
              <a:ext cx="450850" cy="541338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Li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lithium</a:t>
              </a:r>
            </a:p>
          </p:txBody>
        </p:sp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7B3728DA-EDCD-4B2F-8F41-9EFAE663C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256212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Na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sodium</a:t>
              </a:r>
            </a:p>
          </p:txBody>
        </p: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34B4742C-0378-4DCD-91DB-DA8741B6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1018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K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potassium</a:t>
              </a: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011C5938-B569-479D-89B5-0646593A5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36416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Rb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rubidium </a:t>
              </a: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D42D4DE3-4912-4D47-B20E-EEA2BE8D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181376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Cs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caesium</a:t>
              </a: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4E2D10B0-27F4-42D3-BF20-484D55B63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4722713"/>
              <a:ext cx="450850" cy="539750"/>
            </a:xfrm>
            <a:prstGeom prst="rect">
              <a:avLst/>
            </a:prstGeom>
            <a:solidFill>
              <a:srgbClr val="E81123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Fr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9" name="Rectangle 30">
              <a:extLst>
                <a:ext uri="{FF2B5EF4-FFF2-40B4-BE49-F238E27FC236}">
                  <a16:creationId xmlns:a16="http://schemas.microsoft.com/office/drawing/2014/main" id="{1B3842EC-6EC9-41FC-BA72-B3623C946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020788"/>
              <a:ext cx="449263" cy="541338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Be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beryllium</a:t>
              </a:r>
            </a:p>
          </p:txBody>
        </p:sp>
        <p:sp>
          <p:nvSpPr>
            <p:cNvPr id="10" name="Rectangle 31">
              <a:extLst>
                <a:ext uri="{FF2B5EF4-FFF2-40B4-BE49-F238E27FC236}">
                  <a16:creationId xmlns:a16="http://schemas.microsoft.com/office/drawing/2014/main" id="{D501ECFC-0D40-4D78-8534-3EA87BD90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25621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Mg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magnesium</a:t>
              </a:r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B0945C7C-9395-4E31-A35E-02FFF03F5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1018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Ca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calcium</a:t>
              </a:r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0551A1A7-DF5A-4E40-B0F7-5C397DEC6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364162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Sr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strontium</a:t>
              </a:r>
            </a:p>
          </p:txBody>
        </p:sp>
        <p:sp>
          <p:nvSpPr>
            <p:cNvPr id="13" name="Rectangle 34">
              <a:extLst>
                <a:ext uri="{FF2B5EF4-FFF2-40B4-BE49-F238E27FC236}">
                  <a16:creationId xmlns:a16="http://schemas.microsoft.com/office/drawing/2014/main" id="{EAEE52B2-2F34-4CD5-955F-959802615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181376"/>
              <a:ext cx="449263" cy="539750"/>
            </a:xfrm>
            <a:prstGeom prst="rect">
              <a:avLst/>
            </a:prstGeom>
            <a:solidFill>
              <a:srgbClr val="107C1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Ba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barium</a:t>
              </a:r>
            </a:p>
          </p:txBody>
        </p:sp>
        <p:sp>
          <p:nvSpPr>
            <p:cNvPr id="14" name="Rectangle 35">
              <a:extLst>
                <a:ext uri="{FF2B5EF4-FFF2-40B4-BE49-F238E27FC236}">
                  <a16:creationId xmlns:a16="http://schemas.microsoft.com/office/drawing/2014/main" id="{74C466DF-3216-4DFE-81AB-96F97D4C4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455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A9C8CECE-2DC9-4E17-948D-203EE867A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endParaRPr lang="en-US" altLang="en-US" sz="1567">
                <a:solidFill>
                  <a:srgbClr val="1E1E1E"/>
                </a:solidFill>
              </a:endParaRPr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58649FD5-0E68-409A-BA62-295BA7AC1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endParaRPr lang="en-US" altLang="en-US" sz="1567">
                <a:solidFill>
                  <a:srgbClr val="1E1E1E"/>
                </a:solidFill>
              </a:endParaRPr>
            </a:p>
          </p:txBody>
        </p:sp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05E01000-94E6-4156-8068-5BC7DDE98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Sc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scandium</a:t>
              </a: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CD405007-AE4D-48C7-B04F-4FD38FBAE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718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Y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yttrium</a:t>
              </a:r>
            </a:p>
          </p:txBody>
        </p:sp>
        <p:sp>
          <p:nvSpPr>
            <p:cNvPr id="19" name="Rectangle 82">
              <a:extLst>
                <a:ext uri="{FF2B5EF4-FFF2-40B4-BE49-F238E27FC236}">
                  <a16:creationId xmlns:a16="http://schemas.microsoft.com/office/drawing/2014/main" id="{A6864314-42F9-4246-90D6-DA67D4CD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Ti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titanium</a:t>
              </a:r>
            </a:p>
          </p:txBody>
        </p:sp>
        <p:sp>
          <p:nvSpPr>
            <p:cNvPr id="20" name="Rectangle 83">
              <a:extLst>
                <a:ext uri="{FF2B5EF4-FFF2-40B4-BE49-F238E27FC236}">
                  <a16:creationId xmlns:a16="http://schemas.microsoft.com/office/drawing/2014/main" id="{C878141E-7B75-408B-AF47-7A37328A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Zr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zirconium</a:t>
              </a:r>
            </a:p>
          </p:txBody>
        </p:sp>
        <p:sp>
          <p:nvSpPr>
            <p:cNvPr id="21" name="Rectangle 85">
              <a:extLst>
                <a:ext uri="{FF2B5EF4-FFF2-40B4-BE49-F238E27FC236}">
                  <a16:creationId xmlns:a16="http://schemas.microsoft.com/office/drawing/2014/main" id="{EBAB89AB-3AB9-4ADF-8F07-66EBFBA9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56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Hf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hafnium</a:t>
              </a:r>
            </a:p>
          </p:txBody>
        </p:sp>
        <p:sp>
          <p:nvSpPr>
            <p:cNvPr id="22" name="Rectangle 88">
              <a:extLst>
                <a:ext uri="{FF2B5EF4-FFF2-40B4-BE49-F238E27FC236}">
                  <a16:creationId xmlns:a16="http://schemas.microsoft.com/office/drawing/2014/main" id="{83FDD903-1C59-438D-9CAA-08DC81551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V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vanadium</a:t>
              </a:r>
            </a:p>
          </p:txBody>
        </p:sp>
        <p:sp>
          <p:nvSpPr>
            <p:cNvPr id="23" name="Rectangle 89">
              <a:extLst>
                <a:ext uri="{FF2B5EF4-FFF2-40B4-BE49-F238E27FC236}">
                  <a16:creationId xmlns:a16="http://schemas.microsoft.com/office/drawing/2014/main" id="{D4A43E61-BDDD-496C-A110-EEE4ECE13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Nb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niobium</a:t>
              </a:r>
            </a:p>
          </p:txBody>
        </p:sp>
        <p:sp>
          <p:nvSpPr>
            <p:cNvPr id="24" name="Rectangle 94">
              <a:extLst>
                <a:ext uri="{FF2B5EF4-FFF2-40B4-BE49-F238E27FC236}">
                  <a16:creationId xmlns:a16="http://schemas.microsoft.com/office/drawing/2014/main" id="{BBFDD02A-AD37-43AD-9059-45B97D87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1018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</a:t>
              </a:r>
              <a:r>
                <a:rPr lang="en-GB" sz="490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chromium</a:t>
              </a:r>
            </a:p>
          </p:txBody>
        </p:sp>
        <p:sp>
          <p:nvSpPr>
            <p:cNvPr id="25" name="Rectangle 95">
              <a:extLst>
                <a:ext uri="{FF2B5EF4-FFF2-40B4-BE49-F238E27FC236}">
                  <a16:creationId xmlns:a16="http://schemas.microsoft.com/office/drawing/2014/main" id="{9B948233-418B-4DBB-BEB7-239E66A49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Mo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molybdenum</a:t>
              </a:r>
            </a:p>
          </p:txBody>
        </p:sp>
        <p:sp>
          <p:nvSpPr>
            <p:cNvPr id="26" name="Rectangle 100">
              <a:extLst>
                <a:ext uri="{FF2B5EF4-FFF2-40B4-BE49-F238E27FC236}">
                  <a16:creationId xmlns:a16="http://schemas.microsoft.com/office/drawing/2014/main" id="{10A0C305-33FA-496E-81B3-EEFC3CB90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Mn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manganese</a:t>
              </a:r>
            </a:p>
          </p:txBody>
        </p:sp>
        <p:sp>
          <p:nvSpPr>
            <p:cNvPr id="27" name="Rectangle 101">
              <a:extLst>
                <a:ext uri="{FF2B5EF4-FFF2-40B4-BE49-F238E27FC236}">
                  <a16:creationId xmlns:a16="http://schemas.microsoft.com/office/drawing/2014/main" id="{2627E1D0-257F-4264-81F7-0A9D23392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Tc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technetium</a:t>
              </a:r>
            </a:p>
          </p:txBody>
        </p:sp>
        <p:sp>
          <p:nvSpPr>
            <p:cNvPr id="28" name="Rectangle 103">
              <a:extLst>
                <a:ext uri="{FF2B5EF4-FFF2-40B4-BE49-F238E27FC236}">
                  <a16:creationId xmlns:a16="http://schemas.microsoft.com/office/drawing/2014/main" id="{65E78891-DDFB-4376-BB3F-F27C052E6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10187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Fe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iron</a:t>
              </a:r>
            </a:p>
          </p:txBody>
        </p:sp>
        <p:sp>
          <p:nvSpPr>
            <p:cNvPr id="29" name="Rectangle 104">
              <a:extLst>
                <a:ext uri="{FF2B5EF4-FFF2-40B4-BE49-F238E27FC236}">
                  <a16:creationId xmlns:a16="http://schemas.microsoft.com/office/drawing/2014/main" id="{3AD14EF2-842A-4BF1-8F5B-3323805A4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3641626"/>
              <a:ext cx="449262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Ru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ruthenium</a:t>
              </a:r>
            </a:p>
          </p:txBody>
        </p:sp>
        <p:sp>
          <p:nvSpPr>
            <p:cNvPr id="30" name="Rectangle 106">
              <a:extLst>
                <a:ext uri="{FF2B5EF4-FFF2-40B4-BE49-F238E27FC236}">
                  <a16:creationId xmlns:a16="http://schemas.microsoft.com/office/drawing/2014/main" id="{1D167E7F-C0A6-4AC1-9B98-DCB96224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1018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Co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cobalt</a:t>
              </a:r>
            </a:p>
          </p:txBody>
        </p:sp>
        <p:sp>
          <p:nvSpPr>
            <p:cNvPr id="31" name="Rectangle 107">
              <a:extLst>
                <a:ext uri="{FF2B5EF4-FFF2-40B4-BE49-F238E27FC236}">
                  <a16:creationId xmlns:a16="http://schemas.microsoft.com/office/drawing/2014/main" id="{89673254-FE02-4A33-8EA8-E4F78745F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36416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Rh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rhodium</a:t>
              </a:r>
            </a:p>
          </p:txBody>
        </p:sp>
        <p:sp>
          <p:nvSpPr>
            <p:cNvPr id="32" name="Rectangle 109">
              <a:extLst>
                <a:ext uri="{FF2B5EF4-FFF2-40B4-BE49-F238E27FC236}">
                  <a16:creationId xmlns:a16="http://schemas.microsoft.com/office/drawing/2014/main" id="{19208E80-DDA9-49A2-B1D1-5CA36CCA1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Ni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nickel</a:t>
              </a:r>
            </a:p>
          </p:txBody>
        </p:sp>
        <p:sp>
          <p:nvSpPr>
            <p:cNvPr id="33" name="Rectangle 110">
              <a:extLst>
                <a:ext uri="{FF2B5EF4-FFF2-40B4-BE49-F238E27FC236}">
                  <a16:creationId xmlns:a16="http://schemas.microsoft.com/office/drawing/2014/main" id="{2618CA54-DF8D-493A-9AE2-A494259B3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Pd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palladium</a:t>
              </a:r>
            </a:p>
          </p:txBody>
        </p:sp>
        <p:sp>
          <p:nvSpPr>
            <p:cNvPr id="34" name="Rectangle 112">
              <a:extLst>
                <a:ext uri="{FF2B5EF4-FFF2-40B4-BE49-F238E27FC236}">
                  <a16:creationId xmlns:a16="http://schemas.microsoft.com/office/drawing/2014/main" id="{CFE5E1CC-E88A-47C9-AA17-A53953EC1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1018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Cu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copper</a:t>
              </a:r>
            </a:p>
          </p:txBody>
        </p:sp>
        <p:sp>
          <p:nvSpPr>
            <p:cNvPr id="35" name="Rectangle 113">
              <a:extLst>
                <a:ext uri="{FF2B5EF4-FFF2-40B4-BE49-F238E27FC236}">
                  <a16:creationId xmlns:a16="http://schemas.microsoft.com/office/drawing/2014/main" id="{52BF75D9-B2CF-4FEB-B550-78468AAD5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364162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Ag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silver</a:t>
              </a:r>
            </a:p>
          </p:txBody>
        </p:sp>
        <p:sp>
          <p:nvSpPr>
            <p:cNvPr id="36" name="Rectangle 115">
              <a:extLst>
                <a:ext uri="{FF2B5EF4-FFF2-40B4-BE49-F238E27FC236}">
                  <a16:creationId xmlns:a16="http://schemas.microsoft.com/office/drawing/2014/main" id="{CDA7A80E-B04C-4651-ADBC-603B48281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Zn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zinc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3213E32A-D2FB-43E9-A445-F562FB6A6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Cd</a:t>
              </a: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cadminium</a:t>
              </a:r>
              <a:endParaRPr lang="en-GB" sz="490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</p:txBody>
        </p:sp>
        <p:sp>
          <p:nvSpPr>
            <p:cNvPr id="38" name="Rectangle 120">
              <a:extLst>
                <a:ext uri="{FF2B5EF4-FFF2-40B4-BE49-F238E27FC236}">
                  <a16:creationId xmlns:a16="http://schemas.microsoft.com/office/drawing/2014/main" id="{A1B41C0E-7371-4BE3-89D8-BD7C9A71F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9830" y="418137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tantalum</a:t>
              </a:r>
            </a:p>
          </p:txBody>
        </p:sp>
        <p:sp>
          <p:nvSpPr>
            <p:cNvPr id="39" name="Rectangle 121">
              <a:extLst>
                <a:ext uri="{FF2B5EF4-FFF2-40B4-BE49-F238E27FC236}">
                  <a16:creationId xmlns:a16="http://schemas.microsoft.com/office/drawing/2014/main" id="{1BDF0210-D6C8-4F5B-A66C-5BB7F49C9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680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W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tungsten</a:t>
              </a:r>
            </a:p>
          </p:txBody>
        </p:sp>
        <p:sp>
          <p:nvSpPr>
            <p:cNvPr id="40" name="Rectangle 122">
              <a:extLst>
                <a:ext uri="{FF2B5EF4-FFF2-40B4-BE49-F238E27FC236}">
                  <a16:creationId xmlns:a16="http://schemas.microsoft.com/office/drawing/2014/main" id="{90B69BA8-790D-4B5E-A391-A7C808C70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943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Re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rhenium</a:t>
              </a:r>
            </a:p>
          </p:txBody>
        </p:sp>
        <p:sp>
          <p:nvSpPr>
            <p:cNvPr id="41" name="Rectangle 123">
              <a:extLst>
                <a:ext uri="{FF2B5EF4-FFF2-40B4-BE49-F238E27FC236}">
                  <a16:creationId xmlns:a16="http://schemas.microsoft.com/office/drawing/2014/main" id="{588023B5-F87E-4252-B2FE-FEC99F7E6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07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osminium</a:t>
              </a:r>
              <a:endParaRPr lang="en-GB" sz="490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</p:txBody>
        </p:sp>
        <p:sp>
          <p:nvSpPr>
            <p:cNvPr id="42" name="Rectangle 124">
              <a:extLst>
                <a:ext uri="{FF2B5EF4-FFF2-40B4-BE49-F238E27FC236}">
                  <a16:creationId xmlns:a16="http://schemas.microsoft.com/office/drawing/2014/main" id="{54FDB08E-775A-45BB-A6A4-870E24AE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055" y="418137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Ir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iridium</a:t>
              </a:r>
            </a:p>
          </p:txBody>
        </p:sp>
        <p:sp>
          <p:nvSpPr>
            <p:cNvPr id="43" name="Rectangle 125">
              <a:extLst>
                <a:ext uri="{FF2B5EF4-FFF2-40B4-BE49-F238E27FC236}">
                  <a16:creationId xmlns:a16="http://schemas.microsoft.com/office/drawing/2014/main" id="{F2B3875C-5AD3-46C9-92AA-14A55791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0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Pt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platinum</a:t>
              </a:r>
            </a:p>
          </p:txBody>
        </p:sp>
        <p:sp>
          <p:nvSpPr>
            <p:cNvPr id="44" name="Rectangle 126">
              <a:extLst>
                <a:ext uri="{FF2B5EF4-FFF2-40B4-BE49-F238E27FC236}">
                  <a16:creationId xmlns:a16="http://schemas.microsoft.com/office/drawing/2014/main" id="{B56FF875-85E1-42C0-90BC-BE9466297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55" y="4181376"/>
              <a:ext cx="449263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Au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gold</a:t>
              </a:r>
            </a:p>
          </p:txBody>
        </p:sp>
        <p:sp>
          <p:nvSpPr>
            <p:cNvPr id="45" name="Rectangle 127">
              <a:extLst>
                <a:ext uri="{FF2B5EF4-FFF2-40B4-BE49-F238E27FC236}">
                  <a16:creationId xmlns:a16="http://schemas.microsoft.com/office/drawing/2014/main" id="{C280A1DF-455E-487A-A160-417F5918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1018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Hg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mercury</a:t>
              </a:r>
            </a:p>
          </p:txBody>
        </p:sp>
        <p:sp>
          <p:nvSpPr>
            <p:cNvPr id="46" name="Rectangle 128">
              <a:extLst>
                <a:ext uri="{FF2B5EF4-FFF2-40B4-BE49-F238E27FC236}">
                  <a16:creationId xmlns:a16="http://schemas.microsoft.com/office/drawing/2014/main" id="{A8AA512E-01C2-4F48-91DF-9C5D70022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020788"/>
              <a:ext cx="449262" cy="541338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B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boron</a:t>
              </a:r>
            </a:p>
          </p:txBody>
        </p:sp>
        <p:sp>
          <p:nvSpPr>
            <p:cNvPr id="47" name="Rectangle 129">
              <a:extLst>
                <a:ext uri="{FF2B5EF4-FFF2-40B4-BE49-F238E27FC236}">
                  <a16:creationId xmlns:a16="http://schemas.microsoft.com/office/drawing/2014/main" id="{4C054890-3E4C-43FB-A790-7D35DD6B0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562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silicon</a:t>
              </a:r>
            </a:p>
          </p:txBody>
        </p:sp>
        <p:sp>
          <p:nvSpPr>
            <p:cNvPr id="48" name="Rectangle 130">
              <a:extLst>
                <a:ext uri="{FF2B5EF4-FFF2-40B4-BE49-F238E27FC236}">
                  <a16:creationId xmlns:a16="http://schemas.microsoft.com/office/drawing/2014/main" id="{F9BFC105-5C12-453E-9D12-9298AF043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1E1E1E"/>
                  </a:solidFill>
                  <a:latin typeface="Arial" charset="0"/>
                </a:rPr>
                <a:t>Ge</a:t>
              </a:r>
              <a:endParaRPr lang="en-GB" sz="1028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1E1E1E"/>
                  </a:solidFill>
                  <a:latin typeface="Arial" charset="0"/>
                </a:rPr>
                <a:t>geramanium</a:t>
              </a:r>
              <a:endParaRPr lang="en-GB" sz="49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49" name="Rectangle 131">
              <a:extLst>
                <a:ext uri="{FF2B5EF4-FFF2-40B4-BE49-F238E27FC236}">
                  <a16:creationId xmlns:a16="http://schemas.microsoft.com/office/drawing/2014/main" id="{7EF610B8-5554-4EF8-9076-38353766E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10187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As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arsenic</a:t>
              </a:r>
            </a:p>
          </p:txBody>
        </p:sp>
        <p:sp>
          <p:nvSpPr>
            <p:cNvPr id="50" name="Rectangle 132">
              <a:extLst>
                <a:ext uri="{FF2B5EF4-FFF2-40B4-BE49-F238E27FC236}">
                  <a16:creationId xmlns:a16="http://schemas.microsoft.com/office/drawing/2014/main" id="{240197CD-D0D7-4B16-817C-746809529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3641626"/>
              <a:ext cx="449263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1E1E1E"/>
                  </a:solidFill>
                  <a:latin typeface="Arial" charset="0"/>
                </a:rPr>
                <a:t>Sb</a:t>
              </a:r>
              <a:endParaRPr lang="en-GB" sz="1028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1E1E1E"/>
                  </a:solidFill>
                  <a:latin typeface="Arial" charset="0"/>
                </a:rPr>
                <a:t>antimoney</a:t>
              </a:r>
              <a:endParaRPr lang="en-GB" sz="49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51" name="Rectangle 133">
              <a:extLst>
                <a:ext uri="{FF2B5EF4-FFF2-40B4-BE49-F238E27FC236}">
                  <a16:creationId xmlns:a16="http://schemas.microsoft.com/office/drawing/2014/main" id="{7D84C96A-6997-4A9D-8F55-4C0F5E96A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641626"/>
              <a:ext cx="449262" cy="539750"/>
            </a:xfrm>
            <a:prstGeom prst="rect">
              <a:avLst/>
            </a:prstGeom>
            <a:solidFill>
              <a:srgbClr val="FFF1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</a:t>
              </a:r>
              <a:endParaRPr lang="en-GB" sz="1028" b="1" dirty="0">
                <a:solidFill>
                  <a:srgbClr val="353535">
                    <a:lumMod val="5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50000"/>
                    </a:srgbClr>
                  </a:solidFill>
                  <a:latin typeface="Arial" charset="0"/>
                </a:rPr>
                <a:t>tellurium</a:t>
              </a:r>
            </a:p>
          </p:txBody>
        </p:sp>
        <p:sp>
          <p:nvSpPr>
            <p:cNvPr id="52" name="Rectangle 134">
              <a:extLst>
                <a:ext uri="{FF2B5EF4-FFF2-40B4-BE49-F238E27FC236}">
                  <a16:creationId xmlns:a16="http://schemas.microsoft.com/office/drawing/2014/main" id="{F4D6A498-CB0C-4C57-B689-0B06C30DE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polonium</a:t>
              </a: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F71565EA-51EF-4987-BE10-54284937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05" y="1481038"/>
              <a:ext cx="450850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H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hydrogen</a:t>
              </a:r>
            </a:p>
          </p:txBody>
        </p:sp>
        <p:sp>
          <p:nvSpPr>
            <p:cNvPr id="54" name="Rectangle 138">
              <a:extLst>
                <a:ext uri="{FF2B5EF4-FFF2-40B4-BE49-F238E27FC236}">
                  <a16:creationId xmlns:a16="http://schemas.microsoft.com/office/drawing/2014/main" id="{23DD5878-44B1-4E20-96B9-C096BA4F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2020788"/>
              <a:ext cx="449263" cy="541338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C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carbon</a:t>
              </a:r>
            </a:p>
          </p:txBody>
        </p:sp>
        <p:sp>
          <p:nvSpPr>
            <p:cNvPr id="55" name="Rectangle 139">
              <a:extLst>
                <a:ext uri="{FF2B5EF4-FFF2-40B4-BE49-F238E27FC236}">
                  <a16:creationId xmlns:a16="http://schemas.microsoft.com/office/drawing/2014/main" id="{48F3444D-6FE1-41CD-A094-E68DD4A9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562126"/>
              <a:ext cx="449263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P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phosphorous</a:t>
              </a:r>
            </a:p>
          </p:txBody>
        </p:sp>
        <p:sp>
          <p:nvSpPr>
            <p:cNvPr id="56" name="Rectangle 140">
              <a:extLst>
                <a:ext uri="{FF2B5EF4-FFF2-40B4-BE49-F238E27FC236}">
                  <a16:creationId xmlns:a16="http://schemas.microsoft.com/office/drawing/2014/main" id="{3DCA766A-756A-4CDE-A157-9746906C4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2020788"/>
              <a:ext cx="449263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N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nitrogen</a:t>
              </a:r>
            </a:p>
          </p:txBody>
        </p:sp>
        <p:sp>
          <p:nvSpPr>
            <p:cNvPr id="57" name="Rectangle 141">
              <a:extLst>
                <a:ext uri="{FF2B5EF4-FFF2-40B4-BE49-F238E27FC236}">
                  <a16:creationId xmlns:a16="http://schemas.microsoft.com/office/drawing/2014/main" id="{C1CC6AB1-2654-45FE-B19F-3A74A49DB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O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oxygen</a:t>
              </a:r>
            </a:p>
          </p:txBody>
        </p:sp>
        <p:sp>
          <p:nvSpPr>
            <p:cNvPr id="58" name="Rectangle 142">
              <a:extLst>
                <a:ext uri="{FF2B5EF4-FFF2-40B4-BE49-F238E27FC236}">
                  <a16:creationId xmlns:a16="http://schemas.microsoft.com/office/drawing/2014/main" id="{CB049590-C411-460F-9FCD-FEFF208B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256212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S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sulphur</a:t>
              </a:r>
            </a:p>
          </p:txBody>
        </p:sp>
        <p:sp>
          <p:nvSpPr>
            <p:cNvPr id="59" name="Rectangle 143">
              <a:extLst>
                <a:ext uri="{FF2B5EF4-FFF2-40B4-BE49-F238E27FC236}">
                  <a16:creationId xmlns:a16="http://schemas.microsoft.com/office/drawing/2014/main" id="{A0393FD9-1E12-4EB4-AFF5-731DE3C53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243" y="3101876"/>
              <a:ext cx="449262" cy="539750"/>
            </a:xfrm>
            <a:prstGeom prst="rect">
              <a:avLst/>
            </a:prstGeom>
            <a:solidFill>
              <a:srgbClr val="00B294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Se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selenium</a:t>
              </a:r>
            </a:p>
          </p:txBody>
        </p:sp>
        <p:sp>
          <p:nvSpPr>
            <p:cNvPr id="60" name="Rectangle 144">
              <a:extLst>
                <a:ext uri="{FF2B5EF4-FFF2-40B4-BE49-F238E27FC236}">
                  <a16:creationId xmlns:a16="http://schemas.microsoft.com/office/drawing/2014/main" id="{AC90E8C6-999F-43A2-B2D9-AB2760FE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25621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Al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aluminium</a:t>
              </a:r>
            </a:p>
          </p:txBody>
        </p:sp>
        <p:sp>
          <p:nvSpPr>
            <p:cNvPr id="61" name="Rectangle 145">
              <a:extLst>
                <a:ext uri="{FF2B5EF4-FFF2-40B4-BE49-F238E27FC236}">
                  <a16:creationId xmlns:a16="http://schemas.microsoft.com/office/drawing/2014/main" id="{C5993C27-EA04-4CB3-8254-12893E34F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1018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1E1E1E"/>
                  </a:solidFill>
                  <a:latin typeface="Arial" charset="0"/>
                </a:rPr>
                <a:t>Ga</a:t>
              </a:r>
              <a:endParaRPr lang="en-GB" sz="1028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1E1E1E"/>
                  </a:solidFill>
                  <a:latin typeface="Arial" charset="0"/>
                </a:rPr>
                <a:t>galium</a:t>
              </a:r>
              <a:endParaRPr lang="en-GB" sz="490" dirty="0">
                <a:solidFill>
                  <a:srgbClr val="1E1E1E"/>
                </a:solidFill>
                <a:latin typeface="Arial" charset="0"/>
              </a:endParaRPr>
            </a:p>
          </p:txBody>
        </p:sp>
        <p:sp>
          <p:nvSpPr>
            <p:cNvPr id="62" name="Rectangle 146">
              <a:extLst>
                <a:ext uri="{FF2B5EF4-FFF2-40B4-BE49-F238E27FC236}">
                  <a16:creationId xmlns:a16="http://schemas.microsoft.com/office/drawing/2014/main" id="{0C8E5D68-57AF-4E56-84F7-E63FEF00C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364162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In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indium</a:t>
              </a:r>
            </a:p>
          </p:txBody>
        </p:sp>
        <p:sp>
          <p:nvSpPr>
            <p:cNvPr id="63" name="Rectangle 147">
              <a:extLst>
                <a:ext uri="{FF2B5EF4-FFF2-40B4-BE49-F238E27FC236}">
                  <a16:creationId xmlns:a16="http://schemas.microsoft.com/office/drawing/2014/main" id="{79B173A2-43DF-4094-BE60-40F3A84CE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68" y="4181376"/>
              <a:ext cx="449262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1E1E1E"/>
                  </a:solidFill>
                  <a:latin typeface="Arial" charset="0"/>
                </a:rPr>
                <a:t>Tl</a:t>
              </a:r>
              <a:endParaRPr lang="en-GB" sz="1028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thallium</a:t>
              </a:r>
            </a:p>
          </p:txBody>
        </p:sp>
        <p:sp>
          <p:nvSpPr>
            <p:cNvPr id="64" name="Rectangle 148">
              <a:extLst>
                <a:ext uri="{FF2B5EF4-FFF2-40B4-BE49-F238E27FC236}">
                  <a16:creationId xmlns:a16="http://schemas.microsoft.com/office/drawing/2014/main" id="{A35028CC-C95D-40B7-BBEC-CCF47A506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364162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1E1E1E"/>
                  </a:solidFill>
                  <a:latin typeface="Arial" charset="0"/>
                </a:rPr>
                <a:t>Sn</a:t>
              </a:r>
              <a:endParaRPr lang="en-GB" sz="1028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tin</a:t>
              </a:r>
            </a:p>
          </p:txBody>
        </p:sp>
        <p:sp>
          <p:nvSpPr>
            <p:cNvPr id="65" name="Rectangle 149">
              <a:extLst>
                <a:ext uri="{FF2B5EF4-FFF2-40B4-BE49-F238E27FC236}">
                  <a16:creationId xmlns:a16="http://schemas.microsoft.com/office/drawing/2014/main" id="{6ACF3DB6-28E2-46F9-9EF5-BD568C6C9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130" y="4181376"/>
              <a:ext cx="449263" cy="539750"/>
            </a:xfrm>
            <a:prstGeom prst="rect">
              <a:avLst/>
            </a:prstGeom>
            <a:solidFill>
              <a:srgbClr val="FF8F00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1E1E1E"/>
                  </a:solidFill>
                  <a:latin typeface="Arial" charset="0"/>
                </a:rPr>
                <a:t>Pb</a:t>
              </a:r>
              <a:endParaRPr lang="en-GB" sz="1028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lead</a:t>
              </a:r>
            </a:p>
          </p:txBody>
        </p:sp>
        <p:sp>
          <p:nvSpPr>
            <p:cNvPr id="66" name="Rectangle 150">
              <a:extLst>
                <a:ext uri="{FF2B5EF4-FFF2-40B4-BE49-F238E27FC236}">
                  <a16:creationId xmlns:a16="http://schemas.microsoft.com/office/drawing/2014/main" id="{445812DB-53A1-4B02-961B-E5D4F383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980" y="418137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bismuth</a:t>
              </a:r>
            </a:p>
          </p:txBody>
        </p:sp>
        <p:sp>
          <p:nvSpPr>
            <p:cNvPr id="67" name="Rectangle 151">
              <a:extLst>
                <a:ext uri="{FF2B5EF4-FFF2-40B4-BE49-F238E27FC236}">
                  <a16:creationId xmlns:a16="http://schemas.microsoft.com/office/drawing/2014/main" id="{8CB4589B-5850-4BE0-9B82-0C5BF118F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020788"/>
              <a:ext cx="449262" cy="541338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F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fluorine</a:t>
              </a:r>
            </a:p>
          </p:txBody>
        </p:sp>
        <p:sp>
          <p:nvSpPr>
            <p:cNvPr id="68" name="Rectangle 152">
              <a:extLst>
                <a:ext uri="{FF2B5EF4-FFF2-40B4-BE49-F238E27FC236}">
                  <a16:creationId xmlns:a16="http://schemas.microsoft.com/office/drawing/2014/main" id="{E3BAE13F-A4ED-4396-93BC-18045BEB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25621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1E1E1E"/>
                  </a:solidFill>
                  <a:latin typeface="Arial" charset="0"/>
                </a:rPr>
                <a:t>Cl</a:t>
              </a:r>
              <a:endParaRPr lang="en-GB" sz="1028" b="1" dirty="0">
                <a:solidFill>
                  <a:srgbClr val="1E1E1E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chlorine</a:t>
              </a:r>
            </a:p>
          </p:txBody>
        </p:sp>
        <p:sp>
          <p:nvSpPr>
            <p:cNvPr id="69" name="Rectangle 153">
              <a:extLst>
                <a:ext uri="{FF2B5EF4-FFF2-40B4-BE49-F238E27FC236}">
                  <a16:creationId xmlns:a16="http://schemas.microsoft.com/office/drawing/2014/main" id="{7485332C-1B17-417A-9E8F-CCAA3F950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10187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Br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bromine</a:t>
              </a:r>
            </a:p>
          </p:txBody>
        </p:sp>
        <p:sp>
          <p:nvSpPr>
            <p:cNvPr id="70" name="Rectangle 154">
              <a:extLst>
                <a:ext uri="{FF2B5EF4-FFF2-40B4-BE49-F238E27FC236}">
                  <a16:creationId xmlns:a16="http://schemas.microsoft.com/office/drawing/2014/main" id="{1A10570F-CF6B-435A-AA0F-BE0928B2C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3641626"/>
              <a:ext cx="449262" cy="539750"/>
            </a:xfrm>
            <a:prstGeom prst="rect">
              <a:avLst/>
            </a:prstGeom>
            <a:solidFill>
              <a:srgbClr val="B4A0FF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1E1E1E"/>
                  </a:solidFill>
                  <a:latin typeface="Arial" charset="0"/>
                </a:rPr>
                <a:t>I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1E1E1E"/>
                  </a:solidFill>
                  <a:latin typeface="Arial" charset="0"/>
                </a:rPr>
                <a:t>iodine</a:t>
              </a:r>
            </a:p>
          </p:txBody>
        </p:sp>
        <p:sp>
          <p:nvSpPr>
            <p:cNvPr id="71" name="Rectangle 155">
              <a:extLst>
                <a:ext uri="{FF2B5EF4-FFF2-40B4-BE49-F238E27FC236}">
                  <a16:creationId xmlns:a16="http://schemas.microsoft.com/office/drawing/2014/main" id="{41C2045C-577C-47E4-A635-528BC8B4B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093" y="418137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At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astatine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BE57825-FADC-4E42-8A54-704DCF607FB5}"/>
                </a:ext>
              </a:extLst>
            </p:cNvPr>
            <p:cNvGrpSpPr/>
            <p:nvPr/>
          </p:nvGrpSpPr>
          <p:grpSpPr>
            <a:xfrm>
              <a:off x="8181355" y="1481038"/>
              <a:ext cx="449263" cy="3240088"/>
              <a:chOff x="8181355" y="1481038"/>
              <a:chExt cx="449263" cy="3240088"/>
            </a:xfrm>
            <a:solidFill>
              <a:srgbClr val="00BCF2"/>
            </a:solidFill>
          </p:grpSpPr>
          <p:sp>
            <p:nvSpPr>
              <p:cNvPr id="239" name="Rectangle 169">
                <a:extLst>
                  <a:ext uri="{FF2B5EF4-FFF2-40B4-BE49-F238E27FC236}">
                    <a16:creationId xmlns:a16="http://schemas.microsoft.com/office/drawing/2014/main" id="{48328CC6-832F-46F5-80D9-FC679D1EC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1481038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57" rIns="70557" anchor="ctr"/>
              <a:lstStyle/>
              <a:p>
                <a:pPr algn="ctr" defTabSz="932283">
                  <a:defRPr/>
                </a:pPr>
                <a:r>
                  <a:rPr lang="en-GB" sz="1028" b="1" dirty="0">
                    <a:solidFill>
                      <a:srgbClr val="1E1E1E"/>
                    </a:solidFill>
                    <a:latin typeface="Arial" charset="0"/>
                  </a:rPr>
                  <a:t>He</a:t>
                </a:r>
              </a:p>
              <a:p>
                <a:pPr algn="ctr" defTabSz="932283">
                  <a:defRPr/>
                </a:pPr>
                <a:r>
                  <a:rPr lang="en-GB" sz="490" dirty="0">
                    <a:solidFill>
                      <a:srgbClr val="1E1E1E"/>
                    </a:solidFill>
                    <a:latin typeface="Arial" charset="0"/>
                  </a:rPr>
                  <a:t>helium</a:t>
                </a:r>
              </a:p>
            </p:txBody>
          </p:sp>
          <p:sp>
            <p:nvSpPr>
              <p:cNvPr id="240" name="Rectangle 170">
                <a:extLst>
                  <a:ext uri="{FF2B5EF4-FFF2-40B4-BE49-F238E27FC236}">
                    <a16:creationId xmlns:a16="http://schemas.microsoft.com/office/drawing/2014/main" id="{83280AAB-AAA7-4280-AFCA-9F6E198B3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020788"/>
                <a:ext cx="449263" cy="541338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57" rIns="70557" anchor="ctr"/>
              <a:lstStyle/>
              <a:p>
                <a:pPr algn="ctr" defTabSz="932283">
                  <a:defRPr/>
                </a:pPr>
                <a:r>
                  <a:rPr lang="en-GB" sz="1028" b="1" dirty="0">
                    <a:solidFill>
                      <a:srgbClr val="1E1E1E"/>
                    </a:solidFill>
                    <a:latin typeface="Arial" charset="0"/>
                  </a:rPr>
                  <a:t>Ne</a:t>
                </a:r>
              </a:p>
              <a:p>
                <a:pPr algn="ctr" defTabSz="932283">
                  <a:defRPr/>
                </a:pPr>
                <a:r>
                  <a:rPr lang="en-GB" sz="490" dirty="0">
                    <a:solidFill>
                      <a:srgbClr val="1E1E1E"/>
                    </a:solidFill>
                    <a:latin typeface="Arial" charset="0"/>
                  </a:rPr>
                  <a:t>neon</a:t>
                </a:r>
              </a:p>
            </p:txBody>
          </p:sp>
          <p:sp>
            <p:nvSpPr>
              <p:cNvPr id="241" name="Rectangle 171">
                <a:extLst>
                  <a:ext uri="{FF2B5EF4-FFF2-40B4-BE49-F238E27FC236}">
                    <a16:creationId xmlns:a16="http://schemas.microsoft.com/office/drawing/2014/main" id="{A50B6114-4607-46E2-9E7F-75F76A6AC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25621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57" rIns="70557" anchor="ctr"/>
              <a:lstStyle/>
              <a:p>
                <a:pPr algn="ctr" defTabSz="932283">
                  <a:defRPr/>
                </a:pPr>
                <a:r>
                  <a:rPr lang="en-GB" sz="1028" b="1" dirty="0" err="1">
                    <a:solidFill>
                      <a:srgbClr val="1E1E1E"/>
                    </a:solidFill>
                    <a:latin typeface="Arial" charset="0"/>
                  </a:rPr>
                  <a:t>Ar</a:t>
                </a:r>
                <a:endParaRPr lang="en-GB" sz="1028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32283">
                  <a:defRPr/>
                </a:pPr>
                <a:r>
                  <a:rPr lang="en-GB" sz="490" dirty="0">
                    <a:solidFill>
                      <a:srgbClr val="1E1E1E"/>
                    </a:solidFill>
                    <a:latin typeface="Arial" charset="0"/>
                  </a:rPr>
                  <a:t>argon</a:t>
                </a:r>
              </a:p>
            </p:txBody>
          </p:sp>
          <p:sp>
            <p:nvSpPr>
              <p:cNvPr id="242" name="Rectangle 172">
                <a:extLst>
                  <a:ext uri="{FF2B5EF4-FFF2-40B4-BE49-F238E27FC236}">
                    <a16:creationId xmlns:a16="http://schemas.microsoft.com/office/drawing/2014/main" id="{0CD2EEC7-07A1-4F36-8F2F-926430555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1018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57" rIns="70557" anchor="ctr"/>
              <a:lstStyle/>
              <a:p>
                <a:pPr algn="ctr" defTabSz="932283">
                  <a:defRPr/>
                </a:pPr>
                <a:r>
                  <a:rPr lang="en-GB" sz="1028" b="1" dirty="0">
                    <a:solidFill>
                      <a:srgbClr val="1E1E1E"/>
                    </a:solidFill>
                    <a:latin typeface="Arial" charset="0"/>
                  </a:rPr>
                  <a:t>Kr</a:t>
                </a:r>
              </a:p>
              <a:p>
                <a:pPr algn="ctr" defTabSz="932283">
                  <a:defRPr/>
                </a:pPr>
                <a:r>
                  <a:rPr lang="en-GB" sz="490" dirty="0">
                    <a:solidFill>
                      <a:srgbClr val="1E1E1E"/>
                    </a:solidFill>
                    <a:latin typeface="Arial" charset="0"/>
                  </a:rPr>
                  <a:t>krypton</a:t>
                </a:r>
              </a:p>
            </p:txBody>
          </p:sp>
          <p:sp>
            <p:nvSpPr>
              <p:cNvPr id="243" name="Rectangle 173">
                <a:extLst>
                  <a:ext uri="{FF2B5EF4-FFF2-40B4-BE49-F238E27FC236}">
                    <a16:creationId xmlns:a16="http://schemas.microsoft.com/office/drawing/2014/main" id="{31AD8FE1-A466-4EE4-8582-8181557EB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364162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57" rIns="70557" anchor="ctr"/>
              <a:lstStyle/>
              <a:p>
                <a:pPr algn="ctr" defTabSz="932283">
                  <a:defRPr/>
                </a:pPr>
                <a:r>
                  <a:rPr lang="en-GB" sz="1028" b="1" dirty="0" err="1">
                    <a:solidFill>
                      <a:srgbClr val="1E1E1E"/>
                    </a:solidFill>
                    <a:latin typeface="Arial" charset="0"/>
                  </a:rPr>
                  <a:t>Xe</a:t>
                </a:r>
                <a:endParaRPr lang="en-GB" sz="1028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32283">
                  <a:defRPr/>
                </a:pPr>
                <a:r>
                  <a:rPr lang="en-GB" sz="490" dirty="0">
                    <a:solidFill>
                      <a:srgbClr val="1E1E1E"/>
                    </a:solidFill>
                    <a:latin typeface="Arial" charset="0"/>
                  </a:rPr>
                  <a:t>xenon</a:t>
                </a:r>
              </a:p>
            </p:txBody>
          </p:sp>
          <p:sp>
            <p:nvSpPr>
              <p:cNvPr id="244" name="Rectangle 174">
                <a:extLst>
                  <a:ext uri="{FF2B5EF4-FFF2-40B4-BE49-F238E27FC236}">
                    <a16:creationId xmlns:a16="http://schemas.microsoft.com/office/drawing/2014/main" id="{079288DA-EC88-4D3D-B1CD-6DD48D4A0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1355" y="4181376"/>
                <a:ext cx="449263" cy="539750"/>
              </a:xfrm>
              <a:prstGeom prst="rect">
                <a:avLst/>
              </a:prstGeom>
              <a:grpFill/>
              <a:ln w="9525">
                <a:solidFill>
                  <a:srgbClr val="1E1E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0557" rIns="70557" anchor="ctr"/>
              <a:lstStyle/>
              <a:p>
                <a:pPr algn="ctr" defTabSz="932283">
                  <a:defRPr/>
                </a:pPr>
                <a:r>
                  <a:rPr lang="en-GB" sz="1028" b="1" dirty="0" err="1">
                    <a:solidFill>
                      <a:srgbClr val="1E1E1E"/>
                    </a:solidFill>
                    <a:latin typeface="Arial" charset="0"/>
                  </a:rPr>
                  <a:t>Rn</a:t>
                </a:r>
                <a:endParaRPr lang="en-GB" sz="1028" b="1" dirty="0">
                  <a:solidFill>
                    <a:srgbClr val="1E1E1E"/>
                  </a:solidFill>
                  <a:latin typeface="Arial" charset="0"/>
                </a:endParaRPr>
              </a:p>
              <a:p>
                <a:pPr algn="ctr" defTabSz="932283">
                  <a:defRPr/>
                </a:pPr>
                <a:r>
                  <a:rPr lang="en-GB" sz="490" dirty="0">
                    <a:solidFill>
                      <a:srgbClr val="1E1E1E"/>
                    </a:solidFill>
                    <a:latin typeface="Arial" charset="0"/>
                  </a:rPr>
                  <a:t>radon</a:t>
                </a:r>
              </a:p>
            </p:txBody>
          </p:sp>
        </p:grpSp>
        <p:sp>
          <p:nvSpPr>
            <p:cNvPr id="73" name="Text Box 221">
              <a:extLst>
                <a:ext uri="{FF2B5EF4-FFF2-40B4-BE49-F238E27FC236}">
                  <a16:creationId xmlns:a16="http://schemas.microsoft.com/office/drawing/2014/main" id="{ED49FE7D-78B0-4824-A469-761B754B4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1</a:t>
              </a:r>
            </a:p>
          </p:txBody>
        </p:sp>
        <p:sp>
          <p:nvSpPr>
            <p:cNvPr id="74" name="Text Box 222">
              <a:extLst>
                <a:ext uri="{FF2B5EF4-FFF2-40B4-BE49-F238E27FC236}">
                  <a16:creationId xmlns:a16="http://schemas.microsoft.com/office/drawing/2014/main" id="{963C6C8F-66A0-4C3F-BEBB-189722DA0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148103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2</a:t>
              </a:r>
            </a:p>
          </p:txBody>
        </p:sp>
        <p:sp>
          <p:nvSpPr>
            <p:cNvPr id="75" name="Text Box 223">
              <a:extLst>
                <a:ext uri="{FF2B5EF4-FFF2-40B4-BE49-F238E27FC236}">
                  <a16:creationId xmlns:a16="http://schemas.microsoft.com/office/drawing/2014/main" id="{F8921514-8772-4F67-B8E8-21947C3F3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76" name="Text Box 224">
              <a:extLst>
                <a:ext uri="{FF2B5EF4-FFF2-40B4-BE49-F238E27FC236}">
                  <a16:creationId xmlns:a16="http://schemas.microsoft.com/office/drawing/2014/main" id="{75F83CA2-A4FC-4C9E-BE1D-D70A2133B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11</a:t>
              </a:r>
            </a:p>
          </p:txBody>
        </p:sp>
        <p:sp>
          <p:nvSpPr>
            <p:cNvPr id="77" name="Text Box 226">
              <a:extLst>
                <a:ext uri="{FF2B5EF4-FFF2-40B4-BE49-F238E27FC236}">
                  <a16:creationId xmlns:a16="http://schemas.microsoft.com/office/drawing/2014/main" id="{2B4177F2-8787-4C64-A744-D0CC94087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19</a:t>
              </a:r>
            </a:p>
          </p:txBody>
        </p:sp>
        <p:sp>
          <p:nvSpPr>
            <p:cNvPr id="78" name="Text Box 227">
              <a:extLst>
                <a:ext uri="{FF2B5EF4-FFF2-40B4-BE49-F238E27FC236}">
                  <a16:creationId xmlns:a16="http://schemas.microsoft.com/office/drawing/2014/main" id="{E0B93863-9D70-43AB-8C69-D941A4F1E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37</a:t>
              </a:r>
            </a:p>
          </p:txBody>
        </p:sp>
        <p:sp>
          <p:nvSpPr>
            <p:cNvPr id="79" name="Text Box 228">
              <a:extLst>
                <a:ext uri="{FF2B5EF4-FFF2-40B4-BE49-F238E27FC236}">
                  <a16:creationId xmlns:a16="http://schemas.microsoft.com/office/drawing/2014/main" id="{C0944EE2-EBC2-469B-A1DE-3605E6658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55</a:t>
              </a: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5D131566-4811-4F88-809E-1365E1C4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lanthanum</a:t>
              </a:r>
            </a:p>
          </p:txBody>
        </p:sp>
        <p:sp>
          <p:nvSpPr>
            <p:cNvPr id="81" name="Rectangle 45">
              <a:extLst>
                <a:ext uri="{FF2B5EF4-FFF2-40B4-BE49-F238E27FC236}">
                  <a16:creationId xmlns:a16="http://schemas.microsoft.com/office/drawing/2014/main" id="{3288E367-50B2-46F4-B2AE-4EAF7DD42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cerium</a:t>
              </a:r>
            </a:p>
          </p:txBody>
        </p:sp>
        <p:sp>
          <p:nvSpPr>
            <p:cNvPr id="82" name="Rectangle 48">
              <a:extLst>
                <a:ext uri="{FF2B5EF4-FFF2-40B4-BE49-F238E27FC236}">
                  <a16:creationId xmlns:a16="http://schemas.microsoft.com/office/drawing/2014/main" id="{EA94812A-5A64-48E0-8F59-A8E5676EE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Pr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392" dirty="0">
                  <a:solidFill>
                    <a:srgbClr val="FFFFFF"/>
                  </a:solidFill>
                  <a:latin typeface="Arial" charset="0"/>
                </a:rPr>
                <a:t>praseodymium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BCCA3785-95D8-4413-8B79-1F71211ED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Pm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promethium</a:t>
              </a:r>
            </a:p>
          </p:txBody>
        </p:sp>
        <p:sp>
          <p:nvSpPr>
            <p:cNvPr id="84" name="Rectangle 54">
              <a:extLst>
                <a:ext uri="{FF2B5EF4-FFF2-40B4-BE49-F238E27FC236}">
                  <a16:creationId xmlns:a16="http://schemas.microsoft.com/office/drawing/2014/main" id="{DB9BB88B-3BFA-4D3D-AE75-2EF094367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442098"/>
              <a:ext cx="449263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Sm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samarium</a:t>
              </a:r>
            </a:p>
          </p:txBody>
        </p:sp>
        <p:sp>
          <p:nvSpPr>
            <p:cNvPr id="85" name="Rectangle 57">
              <a:extLst>
                <a:ext uri="{FF2B5EF4-FFF2-40B4-BE49-F238E27FC236}">
                  <a16:creationId xmlns:a16="http://schemas.microsoft.com/office/drawing/2014/main" id="{2F91E079-7FE8-4D01-8C2A-58879AC8A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europium</a:t>
              </a:r>
            </a:p>
          </p:txBody>
        </p:sp>
        <p:sp>
          <p:nvSpPr>
            <p:cNvPr id="86" name="Rectangle 60">
              <a:extLst>
                <a:ext uri="{FF2B5EF4-FFF2-40B4-BE49-F238E27FC236}">
                  <a16:creationId xmlns:a16="http://schemas.microsoft.com/office/drawing/2014/main" id="{694E81ED-24AA-4182-8975-1CF89D789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Gd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gadolinium</a:t>
              </a:r>
            </a:p>
          </p:txBody>
        </p:sp>
        <p:sp>
          <p:nvSpPr>
            <p:cNvPr id="87" name="Rectangle 63">
              <a:extLst>
                <a:ext uri="{FF2B5EF4-FFF2-40B4-BE49-F238E27FC236}">
                  <a16:creationId xmlns:a16="http://schemas.microsoft.com/office/drawing/2014/main" id="{473593A4-CE76-4102-B9E2-AA5DB2BE2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Tb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terbium</a:t>
              </a:r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077D4315-1C89-459B-B2D0-7CD7AE70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dysprosium</a:t>
              </a:r>
            </a:p>
          </p:txBody>
        </p:sp>
        <p:sp>
          <p:nvSpPr>
            <p:cNvPr id="89" name="Rectangle 69">
              <a:extLst>
                <a:ext uri="{FF2B5EF4-FFF2-40B4-BE49-F238E27FC236}">
                  <a16:creationId xmlns:a16="http://schemas.microsoft.com/office/drawing/2014/main" id="{F2D1FA5B-D6D3-4044-BDF3-406224A6A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holmium</a:t>
              </a:r>
            </a:p>
          </p:txBody>
        </p:sp>
        <p:sp>
          <p:nvSpPr>
            <p:cNvPr id="90" name="Rectangle 72">
              <a:extLst>
                <a:ext uri="{FF2B5EF4-FFF2-40B4-BE49-F238E27FC236}">
                  <a16:creationId xmlns:a16="http://schemas.microsoft.com/office/drawing/2014/main" id="{6159831D-E860-49F5-B6B2-4E2C94D05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442098"/>
              <a:ext cx="450850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Er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erbium</a:t>
              </a:r>
            </a:p>
          </p:txBody>
        </p:sp>
        <p:sp>
          <p:nvSpPr>
            <p:cNvPr id="91" name="Rectangle 75">
              <a:extLst>
                <a:ext uri="{FF2B5EF4-FFF2-40B4-BE49-F238E27FC236}">
                  <a16:creationId xmlns:a16="http://schemas.microsoft.com/office/drawing/2014/main" id="{371B7DAE-F08F-47DB-8454-82ABB50DA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44209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Tm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thulium</a:t>
              </a:r>
            </a:p>
          </p:txBody>
        </p:sp>
        <p:sp>
          <p:nvSpPr>
            <p:cNvPr id="92" name="Rectangle 163">
              <a:extLst>
                <a:ext uri="{FF2B5EF4-FFF2-40B4-BE49-F238E27FC236}">
                  <a16:creationId xmlns:a16="http://schemas.microsoft.com/office/drawing/2014/main" id="{E4E6998B-10E8-49BC-BEAB-C0D0752B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44209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Yb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ytterbium</a:t>
              </a:r>
            </a:p>
          </p:txBody>
        </p:sp>
        <p:sp>
          <p:nvSpPr>
            <p:cNvPr id="93" name="Rectangle 166">
              <a:extLst>
                <a:ext uri="{FF2B5EF4-FFF2-40B4-BE49-F238E27FC236}">
                  <a16:creationId xmlns:a16="http://schemas.microsoft.com/office/drawing/2014/main" id="{664DBF16-3D48-425E-9D3B-419ADF45E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44209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lutetium</a:t>
              </a:r>
            </a:p>
          </p:txBody>
        </p:sp>
        <p:sp>
          <p:nvSpPr>
            <p:cNvPr id="94" name="Rectangle 216">
              <a:extLst>
                <a:ext uri="{FF2B5EF4-FFF2-40B4-BE49-F238E27FC236}">
                  <a16:creationId xmlns:a16="http://schemas.microsoft.com/office/drawing/2014/main" id="{689FAB63-97BD-4E83-BF2D-BE667E5C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442098"/>
              <a:ext cx="449262" cy="539750"/>
            </a:xfrm>
            <a:prstGeom prst="rect">
              <a:avLst/>
            </a:prstGeom>
            <a:solidFill>
              <a:srgbClr val="E3008C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FFFFFF"/>
                  </a:solidFill>
                  <a:latin typeface="Arial" charset="0"/>
                </a:rPr>
                <a:t>Nd</a:t>
              </a:r>
              <a:endParaRPr lang="en-GB" sz="1028" b="1" dirty="0">
                <a:solidFill>
                  <a:srgbClr val="FFFFFF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neodymium</a:t>
              </a:r>
            </a:p>
          </p:txBody>
        </p:sp>
        <p:sp>
          <p:nvSpPr>
            <p:cNvPr id="95" name="Rectangle 43">
              <a:extLst>
                <a:ext uri="{FF2B5EF4-FFF2-40B4-BE49-F238E27FC236}">
                  <a16:creationId xmlns:a16="http://schemas.microsoft.com/office/drawing/2014/main" id="{22996CB1-C41E-475B-9CAE-8BC8AB895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95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actinium</a:t>
              </a:r>
            </a:p>
          </p:txBody>
        </p:sp>
        <p:sp>
          <p:nvSpPr>
            <p:cNvPr id="96" name="Rectangle 46">
              <a:extLst>
                <a:ext uri="{FF2B5EF4-FFF2-40B4-BE49-F238E27FC236}">
                  <a16:creationId xmlns:a16="http://schemas.microsoft.com/office/drawing/2014/main" id="{E31B2ED3-7906-4557-80AA-2858D04D9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06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Pa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protactinium</a:t>
              </a: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id="{4CD07BB4-AD9C-473F-BFAA-A75971E73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18" y="5981848"/>
              <a:ext cx="449262" cy="539750"/>
            </a:xfrm>
            <a:prstGeom prst="rect">
              <a:avLst/>
            </a:prstGeom>
            <a:solidFill>
              <a:srgbClr val="B4009E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U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FFFFFF"/>
                  </a:solidFill>
                  <a:latin typeface="Arial" charset="0"/>
                </a:rPr>
                <a:t>uranium</a:t>
              </a:r>
            </a:p>
          </p:txBody>
        </p:sp>
        <p:sp>
          <p:nvSpPr>
            <p:cNvPr id="98" name="Rectangle 52">
              <a:extLst>
                <a:ext uri="{FF2B5EF4-FFF2-40B4-BE49-F238E27FC236}">
                  <a16:creationId xmlns:a16="http://schemas.microsoft.com/office/drawing/2014/main" id="{D0DD7BF0-6057-4035-A522-E94B43CF8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1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Np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neptunium</a:t>
              </a:r>
            </a:p>
          </p:txBody>
        </p:sp>
        <p:sp>
          <p:nvSpPr>
            <p:cNvPr id="99" name="Rectangle 55">
              <a:extLst>
                <a:ext uri="{FF2B5EF4-FFF2-40B4-BE49-F238E27FC236}">
                  <a16:creationId xmlns:a16="http://schemas.microsoft.com/office/drawing/2014/main" id="{427FBFF3-774D-429D-9223-FD7655838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0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Pu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plutonium</a:t>
              </a:r>
            </a:p>
          </p:txBody>
        </p:sp>
        <p:sp>
          <p:nvSpPr>
            <p:cNvPr id="100" name="Rectangle 58">
              <a:extLst>
                <a:ext uri="{FF2B5EF4-FFF2-40B4-BE49-F238E27FC236}">
                  <a16:creationId xmlns:a16="http://schemas.microsoft.com/office/drawing/2014/main" id="{FE2FF8F8-3749-4DF5-A4EA-307F36BC8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293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americium</a:t>
              </a:r>
            </a:p>
          </p:txBody>
        </p:sp>
        <p:sp>
          <p:nvSpPr>
            <p:cNvPr id="101" name="Rectangle 61">
              <a:extLst>
                <a:ext uri="{FF2B5EF4-FFF2-40B4-BE49-F238E27FC236}">
                  <a16:creationId xmlns:a16="http://schemas.microsoft.com/office/drawing/2014/main" id="{1C189C34-A583-4B45-970A-E4E35BD7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114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Cm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curium</a:t>
              </a:r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ED779C49-DA99-4E99-9FF1-C96FDAC3C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993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Bk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berkelium</a:t>
              </a:r>
            </a:p>
          </p:txBody>
        </p:sp>
        <p:sp>
          <p:nvSpPr>
            <p:cNvPr id="103" name="Rectangle 67">
              <a:extLst>
                <a:ext uri="{FF2B5EF4-FFF2-40B4-BE49-F238E27FC236}">
                  <a16:creationId xmlns:a16="http://schemas.microsoft.com/office/drawing/2014/main" id="{B3736B59-C49B-4618-A882-A1A893375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55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Cf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californium</a:t>
              </a:r>
            </a:p>
          </p:txBody>
        </p:sp>
        <p:sp>
          <p:nvSpPr>
            <p:cNvPr id="104" name="Rectangle 70">
              <a:extLst>
                <a:ext uri="{FF2B5EF4-FFF2-40B4-BE49-F238E27FC236}">
                  <a16:creationId xmlns:a16="http://schemas.microsoft.com/office/drawing/2014/main" id="{A2585373-FDD5-40CF-8ECF-C8D6F3659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105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Es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einsteinium</a:t>
              </a:r>
            </a:p>
          </p:txBody>
        </p:sp>
        <p:sp>
          <p:nvSpPr>
            <p:cNvPr id="105" name="Rectangle 73">
              <a:extLst>
                <a:ext uri="{FF2B5EF4-FFF2-40B4-BE49-F238E27FC236}">
                  <a16:creationId xmlns:a16="http://schemas.microsoft.com/office/drawing/2014/main" id="{0CACD29A-8CEE-453F-A09B-4C8E9F62C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36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Fm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fermium</a:t>
              </a:r>
            </a:p>
          </p:txBody>
        </p:sp>
        <p:sp>
          <p:nvSpPr>
            <p:cNvPr id="106" name="Rectangle 76">
              <a:extLst>
                <a:ext uri="{FF2B5EF4-FFF2-40B4-BE49-F238E27FC236}">
                  <a16:creationId xmlns:a16="http://schemas.microsoft.com/office/drawing/2014/main" id="{0982BD9D-C42E-4852-999C-DDBB1733E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218" y="5981848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Md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mendelevium</a:t>
              </a:r>
            </a:p>
          </p:txBody>
        </p:sp>
        <p:sp>
          <p:nvSpPr>
            <p:cNvPr id="107" name="Rectangle 79">
              <a:extLst>
                <a:ext uri="{FF2B5EF4-FFF2-40B4-BE49-F238E27FC236}">
                  <a16:creationId xmlns:a16="http://schemas.microsoft.com/office/drawing/2014/main" id="{055F5B67-10BF-4F9F-8728-82CEA562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218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thorium</a:t>
              </a:r>
            </a:p>
          </p:txBody>
        </p:sp>
        <p:sp>
          <p:nvSpPr>
            <p:cNvPr id="108" name="Rectangle 164">
              <a:extLst>
                <a:ext uri="{FF2B5EF4-FFF2-40B4-BE49-F238E27FC236}">
                  <a16:creationId xmlns:a16="http://schemas.microsoft.com/office/drawing/2014/main" id="{9DC5D415-3E72-47BE-B191-323B95410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80" y="5981848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nobelium</a:t>
              </a:r>
            </a:p>
          </p:txBody>
        </p:sp>
        <p:sp>
          <p:nvSpPr>
            <p:cNvPr id="109" name="Rectangle 167">
              <a:extLst>
                <a:ext uri="{FF2B5EF4-FFF2-40B4-BE49-F238E27FC236}">
                  <a16:creationId xmlns:a16="http://schemas.microsoft.com/office/drawing/2014/main" id="{C5B5AAFC-F5F0-4A0F-BA00-2DB2522F0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330" y="5981848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Lr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lawrencium</a:t>
              </a:r>
            </a:p>
          </p:txBody>
        </p:sp>
        <p:sp>
          <p:nvSpPr>
            <p:cNvPr id="110" name="Text Box 228">
              <a:extLst>
                <a:ext uri="{FF2B5EF4-FFF2-40B4-BE49-F238E27FC236}">
                  <a16:creationId xmlns:a16="http://schemas.microsoft.com/office/drawing/2014/main" id="{077DF578-02DD-469F-9F90-12D96E126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60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87</a:t>
              </a:r>
            </a:p>
          </p:txBody>
        </p:sp>
        <p:sp>
          <p:nvSpPr>
            <p:cNvPr id="111" name="Text Box 228">
              <a:extLst>
                <a:ext uri="{FF2B5EF4-FFF2-40B4-BE49-F238E27FC236}">
                  <a16:creationId xmlns:a16="http://schemas.microsoft.com/office/drawing/2014/main" id="{D67A35E0-4534-408C-8835-8116A9153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112" name="Text Box 228">
              <a:extLst>
                <a:ext uri="{FF2B5EF4-FFF2-40B4-BE49-F238E27FC236}">
                  <a16:creationId xmlns:a16="http://schemas.microsoft.com/office/drawing/2014/main" id="{0568B6AC-B055-49AD-8D39-21BE2532D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12</a:t>
              </a:r>
            </a:p>
          </p:txBody>
        </p:sp>
        <p:sp>
          <p:nvSpPr>
            <p:cNvPr id="113" name="Text Box 228">
              <a:extLst>
                <a:ext uri="{FF2B5EF4-FFF2-40B4-BE49-F238E27FC236}">
                  <a16:creationId xmlns:a16="http://schemas.microsoft.com/office/drawing/2014/main" id="{82C65125-8226-4CB9-963D-6C84585088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20</a:t>
              </a:r>
            </a:p>
          </p:txBody>
        </p:sp>
        <p:sp>
          <p:nvSpPr>
            <p:cNvPr id="114" name="Text Box 228">
              <a:extLst>
                <a:ext uri="{FF2B5EF4-FFF2-40B4-BE49-F238E27FC236}">
                  <a16:creationId xmlns:a16="http://schemas.microsoft.com/office/drawing/2014/main" id="{5EEE53FE-F011-4AAD-8C99-856817886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38</a:t>
              </a:r>
            </a:p>
          </p:txBody>
        </p:sp>
        <p:sp>
          <p:nvSpPr>
            <p:cNvPr id="115" name="Text Box 228">
              <a:extLst>
                <a:ext uri="{FF2B5EF4-FFF2-40B4-BE49-F238E27FC236}">
                  <a16:creationId xmlns:a16="http://schemas.microsoft.com/office/drawing/2014/main" id="{C908CA28-CF2F-42E9-B52D-1391AC08C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56</a:t>
              </a:r>
            </a:p>
          </p:txBody>
        </p:sp>
        <p:sp>
          <p:nvSpPr>
            <p:cNvPr id="116" name="Text Box 228">
              <a:extLst>
                <a:ext uri="{FF2B5EF4-FFF2-40B4-BE49-F238E27FC236}">
                  <a16:creationId xmlns:a16="http://schemas.microsoft.com/office/drawing/2014/main" id="{9AEF63A0-62BD-40EC-AA69-FD8E470C6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0455" y="4722713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88</a:t>
              </a:r>
            </a:p>
          </p:txBody>
        </p:sp>
        <p:sp>
          <p:nvSpPr>
            <p:cNvPr id="117" name="Text Box 228">
              <a:extLst>
                <a:ext uri="{FF2B5EF4-FFF2-40B4-BE49-F238E27FC236}">
                  <a16:creationId xmlns:a16="http://schemas.microsoft.com/office/drawing/2014/main" id="{9D2EBA41-3325-4F7A-A053-F3F872185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39</a:t>
              </a:r>
            </a:p>
          </p:txBody>
        </p:sp>
        <p:sp>
          <p:nvSpPr>
            <p:cNvPr id="118" name="Text Box 228">
              <a:extLst>
                <a:ext uri="{FF2B5EF4-FFF2-40B4-BE49-F238E27FC236}">
                  <a16:creationId xmlns:a16="http://schemas.microsoft.com/office/drawing/2014/main" id="{0265B29E-33DD-4F44-97D4-B2D2E4479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22</a:t>
              </a:r>
            </a:p>
          </p:txBody>
        </p:sp>
        <p:sp>
          <p:nvSpPr>
            <p:cNvPr id="119" name="Text Box 228">
              <a:extLst>
                <a:ext uri="{FF2B5EF4-FFF2-40B4-BE49-F238E27FC236}">
                  <a16:creationId xmlns:a16="http://schemas.microsoft.com/office/drawing/2014/main" id="{7318FBC7-ABBA-4F15-BE8F-C745ECEA1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21</a:t>
              </a:r>
            </a:p>
          </p:txBody>
        </p:sp>
        <p:sp>
          <p:nvSpPr>
            <p:cNvPr id="120" name="Text Box 228">
              <a:extLst>
                <a:ext uri="{FF2B5EF4-FFF2-40B4-BE49-F238E27FC236}">
                  <a16:creationId xmlns:a16="http://schemas.microsoft.com/office/drawing/2014/main" id="{79075A39-2F0F-40F8-8327-F9BBA05BA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40</a:t>
              </a:r>
            </a:p>
          </p:txBody>
        </p:sp>
        <p:sp>
          <p:nvSpPr>
            <p:cNvPr id="121" name="Text Box 228">
              <a:extLst>
                <a:ext uri="{FF2B5EF4-FFF2-40B4-BE49-F238E27FC236}">
                  <a16:creationId xmlns:a16="http://schemas.microsoft.com/office/drawing/2014/main" id="{2153981E-CAC9-45F3-9972-143AC6DCA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05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72</a:t>
              </a:r>
            </a:p>
          </p:txBody>
        </p:sp>
        <p:sp>
          <p:nvSpPr>
            <p:cNvPr id="122" name="Text Box 228">
              <a:extLst>
                <a:ext uri="{FF2B5EF4-FFF2-40B4-BE49-F238E27FC236}">
                  <a16:creationId xmlns:a16="http://schemas.microsoft.com/office/drawing/2014/main" id="{F4D0A4CE-F959-4A5F-8011-03798ED3A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23</a:t>
              </a:r>
            </a:p>
          </p:txBody>
        </p:sp>
        <p:sp>
          <p:nvSpPr>
            <p:cNvPr id="123" name="Text Box 228">
              <a:extLst>
                <a:ext uri="{FF2B5EF4-FFF2-40B4-BE49-F238E27FC236}">
                  <a16:creationId xmlns:a16="http://schemas.microsoft.com/office/drawing/2014/main" id="{33066E9C-1CD4-4932-8ECB-29B671944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41</a:t>
              </a:r>
            </a:p>
          </p:txBody>
        </p:sp>
        <p:sp>
          <p:nvSpPr>
            <p:cNvPr id="124" name="Text Box 228">
              <a:extLst>
                <a:ext uri="{FF2B5EF4-FFF2-40B4-BE49-F238E27FC236}">
                  <a16:creationId xmlns:a16="http://schemas.microsoft.com/office/drawing/2014/main" id="{FC79CCC2-FDA6-4E85-85D5-17D61EB32B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8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73</a:t>
              </a:r>
            </a:p>
          </p:txBody>
        </p:sp>
        <p:sp>
          <p:nvSpPr>
            <p:cNvPr id="125" name="Text Box 228">
              <a:extLst>
                <a:ext uri="{FF2B5EF4-FFF2-40B4-BE49-F238E27FC236}">
                  <a16:creationId xmlns:a16="http://schemas.microsoft.com/office/drawing/2014/main" id="{5B99A77D-5E64-4E34-8AD2-C66B825DD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24</a:t>
              </a:r>
            </a:p>
          </p:txBody>
        </p:sp>
        <p:sp>
          <p:nvSpPr>
            <p:cNvPr id="126" name="Text Box 228">
              <a:extLst>
                <a:ext uri="{FF2B5EF4-FFF2-40B4-BE49-F238E27FC236}">
                  <a16:creationId xmlns:a16="http://schemas.microsoft.com/office/drawing/2014/main" id="{5A131137-6D9D-4674-86DC-4E848C015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42</a:t>
              </a:r>
            </a:p>
          </p:txBody>
        </p:sp>
        <p:sp>
          <p:nvSpPr>
            <p:cNvPr id="127" name="Text Box 228">
              <a:extLst>
                <a:ext uri="{FF2B5EF4-FFF2-40B4-BE49-F238E27FC236}">
                  <a16:creationId xmlns:a16="http://schemas.microsoft.com/office/drawing/2014/main" id="{2FAEF29B-9DB0-4E96-AD0C-9D2585FED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68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28" name="Text Box 228">
              <a:extLst>
                <a:ext uri="{FF2B5EF4-FFF2-40B4-BE49-F238E27FC236}">
                  <a16:creationId xmlns:a16="http://schemas.microsoft.com/office/drawing/2014/main" id="{3A43DFD1-75C3-4F18-9726-9450FEEE4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25</a:t>
              </a:r>
            </a:p>
          </p:txBody>
        </p:sp>
        <p:sp>
          <p:nvSpPr>
            <p:cNvPr id="129" name="Text Box 228">
              <a:extLst>
                <a:ext uri="{FF2B5EF4-FFF2-40B4-BE49-F238E27FC236}">
                  <a16:creationId xmlns:a16="http://schemas.microsoft.com/office/drawing/2014/main" id="{7D36B66F-A730-4B44-BA95-47D774EA4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43</a:t>
              </a:r>
            </a:p>
          </p:txBody>
        </p:sp>
        <p:sp>
          <p:nvSpPr>
            <p:cNvPr id="130" name="Text Box 228">
              <a:extLst>
                <a:ext uri="{FF2B5EF4-FFF2-40B4-BE49-F238E27FC236}">
                  <a16:creationId xmlns:a16="http://schemas.microsoft.com/office/drawing/2014/main" id="{3194BBEC-914E-4983-9967-31E0C37D4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9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74</a:t>
              </a:r>
            </a:p>
          </p:txBody>
        </p:sp>
        <p:sp>
          <p:nvSpPr>
            <p:cNvPr id="131" name="Text Box 228">
              <a:extLst>
                <a:ext uri="{FF2B5EF4-FFF2-40B4-BE49-F238E27FC236}">
                  <a16:creationId xmlns:a16="http://schemas.microsoft.com/office/drawing/2014/main" id="{4BCF5D2D-34C2-4B8F-892F-B7FFCA01D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26</a:t>
              </a:r>
            </a:p>
          </p:txBody>
        </p:sp>
        <p:sp>
          <p:nvSpPr>
            <p:cNvPr id="132" name="Text Box 228">
              <a:extLst>
                <a:ext uri="{FF2B5EF4-FFF2-40B4-BE49-F238E27FC236}">
                  <a16:creationId xmlns:a16="http://schemas.microsoft.com/office/drawing/2014/main" id="{47AC0F97-9EFF-4EDB-B631-9A19045AF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44</a:t>
              </a:r>
            </a:p>
          </p:txBody>
        </p:sp>
        <p:sp>
          <p:nvSpPr>
            <p:cNvPr id="133" name="Text Box 228">
              <a:extLst>
                <a:ext uri="{FF2B5EF4-FFF2-40B4-BE49-F238E27FC236}">
                  <a16:creationId xmlns:a16="http://schemas.microsoft.com/office/drawing/2014/main" id="{ABFBD70B-E769-49A6-A0C4-E6CE6E894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07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76</a:t>
              </a:r>
            </a:p>
          </p:txBody>
        </p:sp>
        <p:sp>
          <p:nvSpPr>
            <p:cNvPr id="134" name="Text Box 228">
              <a:extLst>
                <a:ext uri="{FF2B5EF4-FFF2-40B4-BE49-F238E27FC236}">
                  <a16:creationId xmlns:a16="http://schemas.microsoft.com/office/drawing/2014/main" id="{A8D54210-47A9-4EDE-94A8-EED5FC1F2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27</a:t>
              </a:r>
            </a:p>
          </p:txBody>
        </p:sp>
        <p:sp>
          <p:nvSpPr>
            <p:cNvPr id="135" name="Text Box 228">
              <a:extLst>
                <a:ext uri="{FF2B5EF4-FFF2-40B4-BE49-F238E27FC236}">
                  <a16:creationId xmlns:a16="http://schemas.microsoft.com/office/drawing/2014/main" id="{541EEBDB-65BF-4A36-A11F-06311E436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45</a:t>
              </a:r>
            </a:p>
          </p:txBody>
        </p:sp>
        <p:sp>
          <p:nvSpPr>
            <p:cNvPr id="136" name="Text Box 228">
              <a:extLst>
                <a:ext uri="{FF2B5EF4-FFF2-40B4-BE49-F238E27FC236}">
                  <a16:creationId xmlns:a16="http://schemas.microsoft.com/office/drawing/2014/main" id="{905B0F9B-5501-4E7A-A2E0-B71D8FE89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00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77</a:t>
              </a:r>
            </a:p>
          </p:txBody>
        </p:sp>
        <p:sp>
          <p:nvSpPr>
            <p:cNvPr id="137" name="Text Box 228">
              <a:extLst>
                <a:ext uri="{FF2B5EF4-FFF2-40B4-BE49-F238E27FC236}">
                  <a16:creationId xmlns:a16="http://schemas.microsoft.com/office/drawing/2014/main" id="{2C0479DC-D974-4DD4-91B4-7A59B8CFF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28</a:t>
              </a:r>
            </a:p>
          </p:txBody>
        </p:sp>
        <p:sp>
          <p:nvSpPr>
            <p:cNvPr id="138" name="Text Box 228">
              <a:extLst>
                <a:ext uri="{FF2B5EF4-FFF2-40B4-BE49-F238E27FC236}">
                  <a16:creationId xmlns:a16="http://schemas.microsoft.com/office/drawing/2014/main" id="{BAA0335A-BE90-42C4-9B9F-F02B4D39A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46</a:t>
              </a:r>
            </a:p>
          </p:txBody>
        </p:sp>
        <p:sp>
          <p:nvSpPr>
            <p:cNvPr id="139" name="Text Box 228">
              <a:extLst>
                <a:ext uri="{FF2B5EF4-FFF2-40B4-BE49-F238E27FC236}">
                  <a16:creationId xmlns:a16="http://schemas.microsoft.com/office/drawing/2014/main" id="{2D922A63-EE6B-4A10-AE95-5C769B7FB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90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78</a:t>
              </a:r>
            </a:p>
          </p:txBody>
        </p:sp>
        <p:sp>
          <p:nvSpPr>
            <p:cNvPr id="140" name="Text Box 228">
              <a:extLst>
                <a:ext uri="{FF2B5EF4-FFF2-40B4-BE49-F238E27FC236}">
                  <a16:creationId xmlns:a16="http://schemas.microsoft.com/office/drawing/2014/main" id="{0F19A5CB-B089-4F3A-ADC8-1D52180B8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US" altLang="en-US" sz="392">
                  <a:solidFill>
                    <a:srgbClr val="FFFFFF"/>
                  </a:solidFill>
                </a:rPr>
                <a:t>29</a:t>
              </a:r>
              <a:endParaRPr lang="en-GB" altLang="en-US" sz="392">
                <a:solidFill>
                  <a:srgbClr val="FFFFFF"/>
                </a:solidFill>
              </a:endParaRPr>
            </a:p>
          </p:txBody>
        </p:sp>
        <p:sp>
          <p:nvSpPr>
            <p:cNvPr id="141" name="Text Box 228">
              <a:extLst>
                <a:ext uri="{FF2B5EF4-FFF2-40B4-BE49-F238E27FC236}">
                  <a16:creationId xmlns:a16="http://schemas.microsoft.com/office/drawing/2014/main" id="{F7C293E9-9A3C-41FA-9319-AAAD5F7C7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47</a:t>
              </a:r>
            </a:p>
          </p:txBody>
        </p:sp>
        <p:sp>
          <p:nvSpPr>
            <p:cNvPr id="142" name="Text Box 228">
              <a:extLst>
                <a:ext uri="{FF2B5EF4-FFF2-40B4-BE49-F238E27FC236}">
                  <a16:creationId xmlns:a16="http://schemas.microsoft.com/office/drawing/2014/main" id="{4466C0F0-1696-4C5F-A631-1E544688B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7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79</a:t>
              </a:r>
            </a:p>
          </p:txBody>
        </p:sp>
        <p:sp>
          <p:nvSpPr>
            <p:cNvPr id="143" name="Text Box 228">
              <a:extLst>
                <a:ext uri="{FF2B5EF4-FFF2-40B4-BE49-F238E27FC236}">
                  <a16:creationId xmlns:a16="http://schemas.microsoft.com/office/drawing/2014/main" id="{401E4950-6183-4ED0-B9F4-5908D278EB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353535">
                      <a:lumMod val="50000"/>
                    </a:srgbClr>
                  </a:solidFill>
                </a:rPr>
                <a:t>30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064542B7-281E-4E03-BAB0-9C8DC90F2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50000"/>
                    </a:srgbClr>
                  </a:solidFill>
                </a:rPr>
                <a:t>48</a:t>
              </a:r>
            </a:p>
          </p:txBody>
        </p:sp>
        <p:sp>
          <p:nvSpPr>
            <p:cNvPr id="145" name="Text Box 228">
              <a:extLst>
                <a:ext uri="{FF2B5EF4-FFF2-40B4-BE49-F238E27FC236}">
                  <a16:creationId xmlns:a16="http://schemas.microsoft.com/office/drawing/2014/main" id="{092408C7-FB3F-4906-93B7-6ABB1AF72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101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80</a:t>
              </a:r>
            </a:p>
          </p:txBody>
        </p:sp>
        <p:sp>
          <p:nvSpPr>
            <p:cNvPr id="146" name="Text Box 228">
              <a:extLst>
                <a:ext uri="{FF2B5EF4-FFF2-40B4-BE49-F238E27FC236}">
                  <a16:creationId xmlns:a16="http://schemas.microsoft.com/office/drawing/2014/main" id="{03B60172-FDA6-40A1-866C-802D9EDF3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31</a:t>
              </a:r>
            </a:p>
          </p:txBody>
        </p:sp>
        <p:sp>
          <p:nvSpPr>
            <p:cNvPr id="147" name="Text Box 228">
              <a:extLst>
                <a:ext uri="{FF2B5EF4-FFF2-40B4-BE49-F238E27FC236}">
                  <a16:creationId xmlns:a16="http://schemas.microsoft.com/office/drawing/2014/main" id="{E9C948FA-F1B7-48B6-8892-391F3FB0B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49</a:t>
              </a:r>
            </a:p>
          </p:txBody>
        </p:sp>
        <p:sp>
          <p:nvSpPr>
            <p:cNvPr id="148" name="Text Box 228">
              <a:extLst>
                <a:ext uri="{FF2B5EF4-FFF2-40B4-BE49-F238E27FC236}">
                  <a16:creationId xmlns:a16="http://schemas.microsoft.com/office/drawing/2014/main" id="{6443A52A-21DE-4F40-A961-76BE7524E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81</a:t>
              </a:r>
            </a:p>
          </p:txBody>
        </p:sp>
        <p:sp>
          <p:nvSpPr>
            <p:cNvPr id="149" name="Text Box 228">
              <a:extLst>
                <a:ext uri="{FF2B5EF4-FFF2-40B4-BE49-F238E27FC236}">
                  <a16:creationId xmlns:a16="http://schemas.microsoft.com/office/drawing/2014/main" id="{0C03E625-F2A7-4103-8A45-3C47E48CA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US" altLang="en-US" sz="392">
                  <a:solidFill>
                    <a:srgbClr val="1E1E1E"/>
                  </a:solidFill>
                </a:rPr>
                <a:t>5</a:t>
              </a:r>
              <a:endParaRPr lang="en-GB" altLang="en-US" sz="392">
                <a:solidFill>
                  <a:srgbClr val="1E1E1E"/>
                </a:solidFill>
              </a:endParaRPr>
            </a:p>
          </p:txBody>
        </p:sp>
        <p:sp>
          <p:nvSpPr>
            <p:cNvPr id="150" name="Text Box 228">
              <a:extLst>
                <a:ext uri="{FF2B5EF4-FFF2-40B4-BE49-F238E27FC236}">
                  <a16:creationId xmlns:a16="http://schemas.microsoft.com/office/drawing/2014/main" id="{F5846D2F-3B3B-4FF7-A27F-8DE3EBD90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1868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13</a:t>
              </a:r>
            </a:p>
          </p:txBody>
        </p:sp>
        <p:sp>
          <p:nvSpPr>
            <p:cNvPr id="151" name="Text Box 228">
              <a:extLst>
                <a:ext uri="{FF2B5EF4-FFF2-40B4-BE49-F238E27FC236}">
                  <a16:creationId xmlns:a16="http://schemas.microsoft.com/office/drawing/2014/main" id="{EEDA38E2-1F1C-4D6B-BA80-EA234A01E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32</a:t>
              </a:r>
            </a:p>
          </p:txBody>
        </p:sp>
        <p:sp>
          <p:nvSpPr>
            <p:cNvPr id="152" name="Text Box 228">
              <a:extLst>
                <a:ext uri="{FF2B5EF4-FFF2-40B4-BE49-F238E27FC236}">
                  <a16:creationId xmlns:a16="http://schemas.microsoft.com/office/drawing/2014/main" id="{B4ACF488-6885-4C9F-82D1-33C2F619C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50</a:t>
              </a:r>
            </a:p>
          </p:txBody>
        </p:sp>
        <p:sp>
          <p:nvSpPr>
            <p:cNvPr id="153" name="Text Box 228">
              <a:extLst>
                <a:ext uri="{FF2B5EF4-FFF2-40B4-BE49-F238E27FC236}">
                  <a16:creationId xmlns:a16="http://schemas.microsoft.com/office/drawing/2014/main" id="{DF938D5D-EDA1-4ADD-918B-9E2681E4A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82</a:t>
              </a:r>
            </a:p>
          </p:txBody>
        </p:sp>
        <p:sp>
          <p:nvSpPr>
            <p:cNvPr id="154" name="Text Box 228">
              <a:extLst>
                <a:ext uri="{FF2B5EF4-FFF2-40B4-BE49-F238E27FC236}">
                  <a16:creationId xmlns:a16="http://schemas.microsoft.com/office/drawing/2014/main" id="{D77A6678-D5F8-4DCA-BA43-91FC7FC2A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6</a:t>
              </a:r>
            </a:p>
          </p:txBody>
        </p:sp>
        <p:sp>
          <p:nvSpPr>
            <p:cNvPr id="155" name="Text Box 228">
              <a:extLst>
                <a:ext uri="{FF2B5EF4-FFF2-40B4-BE49-F238E27FC236}">
                  <a16:creationId xmlns:a16="http://schemas.microsoft.com/office/drawing/2014/main" id="{6F11596C-4056-4292-961A-CA20A89C5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130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14</a:t>
              </a:r>
            </a:p>
          </p:txBody>
        </p:sp>
        <p:sp>
          <p:nvSpPr>
            <p:cNvPr id="156" name="Text Box 228">
              <a:extLst>
                <a:ext uri="{FF2B5EF4-FFF2-40B4-BE49-F238E27FC236}">
                  <a16:creationId xmlns:a16="http://schemas.microsoft.com/office/drawing/2014/main" id="{61B79A77-2E86-44CE-9AAA-9001FE1E9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33</a:t>
              </a:r>
            </a:p>
          </p:txBody>
        </p:sp>
        <p:sp>
          <p:nvSpPr>
            <p:cNvPr id="157" name="Text Box 228">
              <a:extLst>
                <a:ext uri="{FF2B5EF4-FFF2-40B4-BE49-F238E27FC236}">
                  <a16:creationId xmlns:a16="http://schemas.microsoft.com/office/drawing/2014/main" id="{1F11429C-BEFD-4A64-B389-F8467B095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51</a:t>
              </a:r>
            </a:p>
          </p:txBody>
        </p:sp>
        <p:sp>
          <p:nvSpPr>
            <p:cNvPr id="158" name="Text Box 228">
              <a:extLst>
                <a:ext uri="{FF2B5EF4-FFF2-40B4-BE49-F238E27FC236}">
                  <a16:creationId xmlns:a16="http://schemas.microsoft.com/office/drawing/2014/main" id="{FED335EA-E312-440F-9AC5-79F926327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83</a:t>
              </a:r>
            </a:p>
          </p:txBody>
        </p:sp>
        <p:sp>
          <p:nvSpPr>
            <p:cNvPr id="159" name="Text Box 228">
              <a:extLst>
                <a:ext uri="{FF2B5EF4-FFF2-40B4-BE49-F238E27FC236}">
                  <a16:creationId xmlns:a16="http://schemas.microsoft.com/office/drawing/2014/main" id="{5FEB91D0-81A9-4521-9FA3-D9D39D858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80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7</a:t>
              </a:r>
            </a:p>
          </p:txBody>
        </p:sp>
        <p:sp>
          <p:nvSpPr>
            <p:cNvPr id="160" name="Text Box 228">
              <a:extLst>
                <a:ext uri="{FF2B5EF4-FFF2-40B4-BE49-F238E27FC236}">
                  <a16:creationId xmlns:a16="http://schemas.microsoft.com/office/drawing/2014/main" id="{10BA92B0-7A65-4FDC-A083-19D04FDCC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1979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15</a:t>
              </a:r>
            </a:p>
          </p:txBody>
        </p:sp>
        <p:sp>
          <p:nvSpPr>
            <p:cNvPr id="161" name="Text Box 228">
              <a:extLst>
                <a:ext uri="{FF2B5EF4-FFF2-40B4-BE49-F238E27FC236}">
                  <a16:creationId xmlns:a16="http://schemas.microsoft.com/office/drawing/2014/main" id="{602431BB-37FC-4158-AA28-B0A2425E1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34</a:t>
              </a:r>
            </a:p>
          </p:txBody>
        </p:sp>
        <p:sp>
          <p:nvSpPr>
            <p:cNvPr id="162" name="Text Box 228">
              <a:extLst>
                <a:ext uri="{FF2B5EF4-FFF2-40B4-BE49-F238E27FC236}">
                  <a16:creationId xmlns:a16="http://schemas.microsoft.com/office/drawing/2014/main" id="{0FDD0B59-9C8B-48E9-AF30-B488BF0A2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353535">
                      <a:lumMod val="50000"/>
                    </a:srgbClr>
                  </a:solidFill>
                </a:rPr>
                <a:t>52</a:t>
              </a:r>
            </a:p>
          </p:txBody>
        </p:sp>
        <p:sp>
          <p:nvSpPr>
            <p:cNvPr id="163" name="Text Box 228">
              <a:extLst>
                <a:ext uri="{FF2B5EF4-FFF2-40B4-BE49-F238E27FC236}">
                  <a16:creationId xmlns:a16="http://schemas.microsoft.com/office/drawing/2014/main" id="{3DB756B8-60B6-4BAB-990E-62A9562DA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84</a:t>
              </a:r>
            </a:p>
          </p:txBody>
        </p:sp>
        <p:sp>
          <p:nvSpPr>
            <p:cNvPr id="164" name="Text Box 228">
              <a:extLst>
                <a:ext uri="{FF2B5EF4-FFF2-40B4-BE49-F238E27FC236}">
                  <a16:creationId xmlns:a16="http://schemas.microsoft.com/office/drawing/2014/main" id="{D50477F9-E1F9-4BF0-ACD8-40AE6C258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US" altLang="en-US" sz="392">
                  <a:solidFill>
                    <a:srgbClr val="1E1E1E"/>
                  </a:solidFill>
                </a:rPr>
                <a:t>8</a:t>
              </a:r>
              <a:endParaRPr lang="en-GB" altLang="en-US" sz="392">
                <a:solidFill>
                  <a:srgbClr val="1E1E1E"/>
                </a:solidFill>
              </a:endParaRPr>
            </a:p>
          </p:txBody>
        </p:sp>
        <p:sp>
          <p:nvSpPr>
            <p:cNvPr id="165" name="Text Box 228">
              <a:extLst>
                <a:ext uri="{FF2B5EF4-FFF2-40B4-BE49-F238E27FC236}">
                  <a16:creationId xmlns:a16="http://schemas.microsoft.com/office/drawing/2014/main" id="{91C1BEAC-C70C-43BD-8F50-2C6953F4F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24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16</a:t>
              </a:r>
            </a:p>
          </p:txBody>
        </p:sp>
        <p:sp>
          <p:nvSpPr>
            <p:cNvPr id="166" name="Text Box 228">
              <a:extLst>
                <a:ext uri="{FF2B5EF4-FFF2-40B4-BE49-F238E27FC236}">
                  <a16:creationId xmlns:a16="http://schemas.microsoft.com/office/drawing/2014/main" id="{3E26F2D7-C669-4230-86E8-CC8A427C0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50000"/>
                    </a:srgbClr>
                  </a:solidFill>
                </a:rPr>
                <a:t>35</a:t>
              </a:r>
            </a:p>
          </p:txBody>
        </p:sp>
        <p:sp>
          <p:nvSpPr>
            <p:cNvPr id="167" name="Text Box 228">
              <a:extLst>
                <a:ext uri="{FF2B5EF4-FFF2-40B4-BE49-F238E27FC236}">
                  <a16:creationId xmlns:a16="http://schemas.microsoft.com/office/drawing/2014/main" id="{07249311-A366-46FE-81EC-A8367B35C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50000"/>
                    </a:srgbClr>
                  </a:solidFill>
                </a:rPr>
                <a:t>53</a:t>
              </a:r>
            </a:p>
          </p:txBody>
        </p:sp>
        <p:sp>
          <p:nvSpPr>
            <p:cNvPr id="168" name="Text Box 228">
              <a:extLst>
                <a:ext uri="{FF2B5EF4-FFF2-40B4-BE49-F238E27FC236}">
                  <a16:creationId xmlns:a16="http://schemas.microsoft.com/office/drawing/2014/main" id="{E16E5013-91AA-410E-B792-10BEFD91D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85</a:t>
              </a:r>
            </a:p>
          </p:txBody>
        </p:sp>
        <p:sp>
          <p:nvSpPr>
            <p:cNvPr id="169" name="Text Box 228">
              <a:extLst>
                <a:ext uri="{FF2B5EF4-FFF2-40B4-BE49-F238E27FC236}">
                  <a16:creationId xmlns:a16="http://schemas.microsoft.com/office/drawing/2014/main" id="{885CDFC1-D9A9-42D5-ADE3-E8ED383BA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020788"/>
              <a:ext cx="173205" cy="15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50000"/>
                    </a:srgbClr>
                  </a:solidFill>
                </a:rPr>
                <a:t>9</a:t>
              </a:r>
            </a:p>
          </p:txBody>
        </p:sp>
        <p:sp>
          <p:nvSpPr>
            <p:cNvPr id="170" name="Text Box 228">
              <a:extLst>
                <a:ext uri="{FF2B5EF4-FFF2-40B4-BE49-F238E27FC236}">
                  <a16:creationId xmlns:a16="http://schemas.microsoft.com/office/drawing/2014/main" id="{F8E80F9A-6296-48F6-8119-929576ED8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2093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50000"/>
                    </a:srgbClr>
                  </a:solidFill>
                </a:rPr>
                <a:t>17</a:t>
              </a:r>
            </a:p>
          </p:txBody>
        </p:sp>
        <p:sp>
          <p:nvSpPr>
            <p:cNvPr id="171" name="Text Box 228">
              <a:extLst>
                <a:ext uri="{FF2B5EF4-FFF2-40B4-BE49-F238E27FC236}">
                  <a16:creationId xmlns:a16="http://schemas.microsoft.com/office/drawing/2014/main" id="{B256B0E7-045E-4FB8-99AC-5BCAA792C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1018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36</a:t>
              </a:r>
            </a:p>
          </p:txBody>
        </p:sp>
        <p:sp>
          <p:nvSpPr>
            <p:cNvPr id="172" name="Text Box 228">
              <a:extLst>
                <a:ext uri="{FF2B5EF4-FFF2-40B4-BE49-F238E27FC236}">
                  <a16:creationId xmlns:a16="http://schemas.microsoft.com/office/drawing/2014/main" id="{2CA70254-7994-4A2B-A802-666BD14FC8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36416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54</a:t>
              </a:r>
            </a:p>
          </p:txBody>
        </p:sp>
        <p:sp>
          <p:nvSpPr>
            <p:cNvPr id="173" name="Text Box 228">
              <a:extLst>
                <a:ext uri="{FF2B5EF4-FFF2-40B4-BE49-F238E27FC236}">
                  <a16:creationId xmlns:a16="http://schemas.microsoft.com/office/drawing/2014/main" id="{64C086D0-73C9-4758-8AEC-EDF50B414E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418137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86</a:t>
              </a:r>
            </a:p>
          </p:txBody>
        </p:sp>
        <p:sp>
          <p:nvSpPr>
            <p:cNvPr id="174" name="Text Box 228">
              <a:extLst>
                <a:ext uri="{FF2B5EF4-FFF2-40B4-BE49-F238E27FC236}">
                  <a16:creationId xmlns:a16="http://schemas.microsoft.com/office/drawing/2014/main" id="{2CFB0B72-7353-4A4B-A514-01CBB81C4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02078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10</a:t>
              </a:r>
            </a:p>
          </p:txBody>
        </p:sp>
        <p:sp>
          <p:nvSpPr>
            <p:cNvPr id="175" name="Text Box 228">
              <a:extLst>
                <a:ext uri="{FF2B5EF4-FFF2-40B4-BE49-F238E27FC236}">
                  <a16:creationId xmlns:a16="http://schemas.microsoft.com/office/drawing/2014/main" id="{0C00BEA8-7F01-4887-ACBB-61BF0504F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1355" y="2562126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1E1E1E"/>
                  </a:solidFill>
                </a:rPr>
                <a:t>18</a:t>
              </a:r>
            </a:p>
          </p:txBody>
        </p:sp>
        <p:sp>
          <p:nvSpPr>
            <p:cNvPr id="176" name="Text Box 228">
              <a:extLst>
                <a:ext uri="{FF2B5EF4-FFF2-40B4-BE49-F238E27FC236}">
                  <a16:creationId xmlns:a16="http://schemas.microsoft.com/office/drawing/2014/main" id="{3E59E97D-851C-485C-AE78-3C5E7D297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57</a:t>
              </a:r>
            </a:p>
          </p:txBody>
        </p:sp>
        <p:sp>
          <p:nvSpPr>
            <p:cNvPr id="177" name="Text Box 228">
              <a:extLst>
                <a:ext uri="{FF2B5EF4-FFF2-40B4-BE49-F238E27FC236}">
                  <a16:creationId xmlns:a16="http://schemas.microsoft.com/office/drawing/2014/main" id="{93D7C8C8-45F0-4CA1-8E8F-95F8FEF57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58</a:t>
              </a:r>
            </a:p>
          </p:txBody>
        </p:sp>
        <p:sp>
          <p:nvSpPr>
            <p:cNvPr id="178" name="Text Box 228">
              <a:extLst>
                <a:ext uri="{FF2B5EF4-FFF2-40B4-BE49-F238E27FC236}">
                  <a16:creationId xmlns:a16="http://schemas.microsoft.com/office/drawing/2014/main" id="{AF2F8B6C-8931-4F3B-A76B-BA2E6BF54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59</a:t>
              </a:r>
            </a:p>
          </p:txBody>
        </p:sp>
        <p:sp>
          <p:nvSpPr>
            <p:cNvPr id="179" name="Text Box 228">
              <a:extLst>
                <a:ext uri="{FF2B5EF4-FFF2-40B4-BE49-F238E27FC236}">
                  <a16:creationId xmlns:a16="http://schemas.microsoft.com/office/drawing/2014/main" id="{AB865FA8-3243-467E-A387-620A5CF06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60</a:t>
              </a:r>
            </a:p>
          </p:txBody>
        </p:sp>
        <p:sp>
          <p:nvSpPr>
            <p:cNvPr id="180" name="Text Box 228">
              <a:extLst>
                <a:ext uri="{FF2B5EF4-FFF2-40B4-BE49-F238E27FC236}">
                  <a16:creationId xmlns:a16="http://schemas.microsoft.com/office/drawing/2014/main" id="{BBA09F83-E860-479E-BED0-D48A81359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61</a:t>
              </a:r>
            </a:p>
          </p:txBody>
        </p:sp>
        <p:sp>
          <p:nvSpPr>
            <p:cNvPr id="181" name="Text Box 228">
              <a:extLst>
                <a:ext uri="{FF2B5EF4-FFF2-40B4-BE49-F238E27FC236}">
                  <a16:creationId xmlns:a16="http://schemas.microsoft.com/office/drawing/2014/main" id="{13405244-BE3D-402D-939D-D097B3126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62</a:t>
              </a:r>
            </a:p>
          </p:txBody>
        </p:sp>
        <p:sp>
          <p:nvSpPr>
            <p:cNvPr id="182" name="Text Box 228">
              <a:extLst>
                <a:ext uri="{FF2B5EF4-FFF2-40B4-BE49-F238E27FC236}">
                  <a16:creationId xmlns:a16="http://schemas.microsoft.com/office/drawing/2014/main" id="{527D8814-FDD9-41B5-87C3-625E7ACA1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63</a:t>
              </a:r>
            </a:p>
          </p:txBody>
        </p:sp>
        <p:sp>
          <p:nvSpPr>
            <p:cNvPr id="183" name="Text Box 228">
              <a:extLst>
                <a:ext uri="{FF2B5EF4-FFF2-40B4-BE49-F238E27FC236}">
                  <a16:creationId xmlns:a16="http://schemas.microsoft.com/office/drawing/2014/main" id="{C7E0B3FE-C7E7-489A-B4C7-F1ADC88D6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64</a:t>
              </a:r>
            </a:p>
          </p:txBody>
        </p:sp>
        <p:sp>
          <p:nvSpPr>
            <p:cNvPr id="184" name="Text Box 228">
              <a:extLst>
                <a:ext uri="{FF2B5EF4-FFF2-40B4-BE49-F238E27FC236}">
                  <a16:creationId xmlns:a16="http://schemas.microsoft.com/office/drawing/2014/main" id="{15051114-824E-45AD-9153-34C3AD99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65</a:t>
              </a:r>
            </a:p>
          </p:txBody>
        </p:sp>
        <p:sp>
          <p:nvSpPr>
            <p:cNvPr id="185" name="Text Box 228">
              <a:extLst>
                <a:ext uri="{FF2B5EF4-FFF2-40B4-BE49-F238E27FC236}">
                  <a16:creationId xmlns:a16="http://schemas.microsoft.com/office/drawing/2014/main" id="{9A05A75F-80DF-4FCC-A62E-23454BC27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66</a:t>
              </a:r>
            </a:p>
          </p:txBody>
        </p:sp>
        <p:sp>
          <p:nvSpPr>
            <p:cNvPr id="186" name="Text Box 228">
              <a:extLst>
                <a:ext uri="{FF2B5EF4-FFF2-40B4-BE49-F238E27FC236}">
                  <a16:creationId xmlns:a16="http://schemas.microsoft.com/office/drawing/2014/main" id="{16184FB3-1309-4FD1-B982-509E7A741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67</a:t>
              </a:r>
            </a:p>
          </p:txBody>
        </p:sp>
        <p:sp>
          <p:nvSpPr>
            <p:cNvPr id="187" name="Text Box 228">
              <a:extLst>
                <a:ext uri="{FF2B5EF4-FFF2-40B4-BE49-F238E27FC236}">
                  <a16:creationId xmlns:a16="http://schemas.microsoft.com/office/drawing/2014/main" id="{D834CF61-2AA2-4040-B182-58B818B0A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68</a:t>
              </a:r>
            </a:p>
          </p:txBody>
        </p:sp>
        <p:sp>
          <p:nvSpPr>
            <p:cNvPr id="188" name="Text Box 228">
              <a:extLst>
                <a:ext uri="{FF2B5EF4-FFF2-40B4-BE49-F238E27FC236}">
                  <a16:creationId xmlns:a16="http://schemas.microsoft.com/office/drawing/2014/main" id="{57483178-5E1D-4EA2-9DC2-F3758575C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69</a:t>
              </a:r>
            </a:p>
          </p:txBody>
        </p:sp>
        <p:sp>
          <p:nvSpPr>
            <p:cNvPr id="189" name="Text Box 228">
              <a:extLst>
                <a:ext uri="{FF2B5EF4-FFF2-40B4-BE49-F238E27FC236}">
                  <a16:creationId xmlns:a16="http://schemas.microsoft.com/office/drawing/2014/main" id="{0DF01D09-7E6E-4FD5-8DA5-09D26DC96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70</a:t>
              </a:r>
            </a:p>
          </p:txBody>
        </p:sp>
        <p:sp>
          <p:nvSpPr>
            <p:cNvPr id="190" name="Text Box 228">
              <a:extLst>
                <a:ext uri="{FF2B5EF4-FFF2-40B4-BE49-F238E27FC236}">
                  <a16:creationId xmlns:a16="http://schemas.microsoft.com/office/drawing/2014/main" id="{FEDFA2D0-EBF2-472E-AC4D-8829E8EBE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44209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71</a:t>
              </a:r>
            </a:p>
          </p:txBody>
        </p:sp>
        <p:sp>
          <p:nvSpPr>
            <p:cNvPr id="191" name="Text Box 228">
              <a:extLst>
                <a:ext uri="{FF2B5EF4-FFF2-40B4-BE49-F238E27FC236}">
                  <a16:creationId xmlns:a16="http://schemas.microsoft.com/office/drawing/2014/main" id="{A29F593B-3F01-4F28-BB5C-748306233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99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89</a:t>
              </a:r>
            </a:p>
          </p:txBody>
        </p:sp>
        <p:sp>
          <p:nvSpPr>
            <p:cNvPr id="192" name="Text Box 228">
              <a:extLst>
                <a:ext uri="{FF2B5EF4-FFF2-40B4-BE49-F238E27FC236}">
                  <a16:creationId xmlns:a16="http://schemas.microsoft.com/office/drawing/2014/main" id="{4F37CE04-35AA-4438-BA4F-5B4C2BC05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92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90</a:t>
              </a:r>
            </a:p>
          </p:txBody>
        </p:sp>
        <p:sp>
          <p:nvSpPr>
            <p:cNvPr id="193" name="Text Box 228">
              <a:extLst>
                <a:ext uri="{FF2B5EF4-FFF2-40B4-BE49-F238E27FC236}">
                  <a16:creationId xmlns:a16="http://schemas.microsoft.com/office/drawing/2014/main" id="{06B31B73-26AD-4914-A595-B07CDFD9A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006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91</a:t>
              </a:r>
            </a:p>
          </p:txBody>
        </p:sp>
        <p:sp>
          <p:nvSpPr>
            <p:cNvPr id="194" name="Text Box 228">
              <a:extLst>
                <a:ext uri="{FF2B5EF4-FFF2-40B4-BE49-F238E27FC236}">
                  <a16:creationId xmlns:a16="http://schemas.microsoft.com/office/drawing/2014/main" id="{FC83CF59-A92C-46F6-B335-D81F94F90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918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FFFFFF"/>
                  </a:solidFill>
                </a:rPr>
                <a:t>92</a:t>
              </a:r>
            </a:p>
          </p:txBody>
        </p:sp>
        <p:sp>
          <p:nvSpPr>
            <p:cNvPr id="195" name="Text Box 228">
              <a:extLst>
                <a:ext uri="{FF2B5EF4-FFF2-40B4-BE49-F238E27FC236}">
                  <a16:creationId xmlns:a16="http://schemas.microsoft.com/office/drawing/2014/main" id="{9108C419-7E0E-417D-8461-85D81E9C9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018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93</a:t>
              </a:r>
            </a:p>
          </p:txBody>
        </p:sp>
        <p:sp>
          <p:nvSpPr>
            <p:cNvPr id="196" name="Text Box 228">
              <a:extLst>
                <a:ext uri="{FF2B5EF4-FFF2-40B4-BE49-F238E27FC236}">
                  <a16:creationId xmlns:a16="http://schemas.microsoft.com/office/drawing/2014/main" id="{4C3F810D-40DE-4808-AE30-FC7655126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30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94</a:t>
              </a:r>
            </a:p>
          </p:txBody>
        </p:sp>
        <p:sp>
          <p:nvSpPr>
            <p:cNvPr id="197" name="Text Box 228">
              <a:extLst>
                <a:ext uri="{FF2B5EF4-FFF2-40B4-BE49-F238E27FC236}">
                  <a16:creationId xmlns:a16="http://schemas.microsoft.com/office/drawing/2014/main" id="{517924B3-CED7-469E-BC38-E99EB37D5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2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US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95</a:t>
              </a:r>
              <a:endParaRPr lang="en-GB" altLang="en-US" sz="392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198" name="Text Box 228">
              <a:extLst>
                <a:ext uri="{FF2B5EF4-FFF2-40B4-BE49-F238E27FC236}">
                  <a16:creationId xmlns:a16="http://schemas.microsoft.com/office/drawing/2014/main" id="{C10F66F9-8E9C-4F01-865F-0EB0D2887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14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96</a:t>
              </a:r>
            </a:p>
          </p:txBody>
        </p:sp>
        <p:sp>
          <p:nvSpPr>
            <p:cNvPr id="199" name="Text Box 228">
              <a:extLst>
                <a:ext uri="{FF2B5EF4-FFF2-40B4-BE49-F238E27FC236}">
                  <a16:creationId xmlns:a16="http://schemas.microsoft.com/office/drawing/2014/main" id="{A817CA5E-91C4-42F2-ABF4-7C2393B31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1993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97</a:t>
              </a:r>
            </a:p>
          </p:txBody>
        </p:sp>
        <p:sp>
          <p:nvSpPr>
            <p:cNvPr id="200" name="Text Box 228">
              <a:extLst>
                <a:ext uri="{FF2B5EF4-FFF2-40B4-BE49-F238E27FC236}">
                  <a16:creationId xmlns:a16="http://schemas.microsoft.com/office/drawing/2014/main" id="{54B0B258-C683-4810-B355-A7AF92EB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25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98</a:t>
              </a:r>
            </a:p>
          </p:txBody>
        </p:sp>
        <p:sp>
          <p:nvSpPr>
            <p:cNvPr id="201" name="Text Box 228">
              <a:extLst>
                <a:ext uri="{FF2B5EF4-FFF2-40B4-BE49-F238E27FC236}">
                  <a16:creationId xmlns:a16="http://schemas.microsoft.com/office/drawing/2014/main" id="{6C67D9C8-8126-4075-93D4-29D497491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2105" y="5981848"/>
              <a:ext cx="20428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99</a:t>
              </a:r>
            </a:p>
          </p:txBody>
        </p:sp>
        <p:sp>
          <p:nvSpPr>
            <p:cNvPr id="202" name="Text Box 228">
              <a:extLst>
                <a:ext uri="{FF2B5EF4-FFF2-40B4-BE49-F238E27FC236}">
                  <a16:creationId xmlns:a16="http://schemas.microsoft.com/office/drawing/2014/main" id="{5C9114CD-DD9B-4D3A-8FB2-BDD34C32FF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136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100</a:t>
              </a:r>
            </a:p>
          </p:txBody>
        </p:sp>
        <p:sp>
          <p:nvSpPr>
            <p:cNvPr id="203" name="Text Box 228">
              <a:extLst>
                <a:ext uri="{FF2B5EF4-FFF2-40B4-BE49-F238E27FC236}">
                  <a16:creationId xmlns:a16="http://schemas.microsoft.com/office/drawing/2014/main" id="{B84FF416-53A3-4988-B4BC-683FB7E88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218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101</a:t>
              </a:r>
            </a:p>
          </p:txBody>
        </p:sp>
        <p:sp>
          <p:nvSpPr>
            <p:cNvPr id="204" name="Text Box 228">
              <a:extLst>
                <a:ext uri="{FF2B5EF4-FFF2-40B4-BE49-F238E27FC236}">
                  <a16:creationId xmlns:a16="http://schemas.microsoft.com/office/drawing/2014/main" id="{7337566B-44EB-48FC-B4C9-9D489113E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48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102</a:t>
              </a:r>
            </a:p>
          </p:txBody>
        </p:sp>
        <p:sp>
          <p:nvSpPr>
            <p:cNvPr id="205" name="Text Box 228">
              <a:extLst>
                <a:ext uri="{FF2B5EF4-FFF2-40B4-BE49-F238E27FC236}">
                  <a16:creationId xmlns:a16="http://schemas.microsoft.com/office/drawing/2014/main" id="{2F771085-CA46-4540-A158-D6677FCD7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330" y="5981848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>
                  <a:solidFill>
                    <a:srgbClr val="353535">
                      <a:lumMod val="60000"/>
                      <a:lumOff val="40000"/>
                    </a:srgbClr>
                  </a:solidFill>
                </a:rPr>
                <a:t>103</a:t>
              </a:r>
            </a:p>
          </p:txBody>
        </p:sp>
        <p:sp>
          <p:nvSpPr>
            <p:cNvPr id="206" name="Rectangle 12">
              <a:extLst>
                <a:ext uri="{FF2B5EF4-FFF2-40B4-BE49-F238E27FC236}">
                  <a16:creationId xmlns:a16="http://schemas.microsoft.com/office/drawing/2014/main" id="{533B12C5-27DC-41D5-B6CC-FF55BC521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56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</a:t>
              </a:r>
              <a:endParaRPr lang="en-GB" sz="1028" b="1" dirty="0">
                <a:solidFill>
                  <a:srgbClr val="353535">
                    <a:lumMod val="60000"/>
                    <a:lumOff val="40000"/>
                  </a:srgbClr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francium</a:t>
              </a:r>
            </a:p>
          </p:txBody>
        </p:sp>
        <p:sp>
          <p:nvSpPr>
            <p:cNvPr id="207" name="Rectangle 35">
              <a:extLst>
                <a:ext uri="{FF2B5EF4-FFF2-40B4-BE49-F238E27FC236}">
                  <a16:creationId xmlns:a16="http://schemas.microsoft.com/office/drawing/2014/main" id="{7C30E709-E829-423E-B894-54A4CAC17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806" y="4722713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</a:t>
              </a:r>
            </a:p>
            <a:p>
              <a:pPr algn="ctr" defTabSz="932283">
                <a:defRPr/>
              </a:pPr>
              <a:r>
                <a:rPr lang="en-GB" sz="490" dirty="0">
                  <a:solidFill>
                    <a:srgbClr val="353535">
                      <a:lumMod val="60000"/>
                      <a:lumOff val="40000"/>
                    </a:srgbClr>
                  </a:solidFill>
                  <a:latin typeface="Arial" charset="0"/>
                </a:rPr>
                <a:t>radium</a:t>
              </a:r>
            </a:p>
          </p:txBody>
        </p:sp>
        <p:sp>
          <p:nvSpPr>
            <p:cNvPr id="208" name="Rectangle 39">
              <a:extLst>
                <a:ext uri="{FF2B5EF4-FFF2-40B4-BE49-F238E27FC236}">
                  <a16:creationId xmlns:a16="http://schemas.microsoft.com/office/drawing/2014/main" id="{54303029-E52B-4A00-8E91-20111BED6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069" y="4722713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endParaRPr lang="en-US" altLang="en-US" sz="1567">
                <a:solidFill>
                  <a:srgbClr val="353535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209" name="Rectangle 124">
              <a:extLst>
                <a:ext uri="{FF2B5EF4-FFF2-40B4-BE49-F238E27FC236}">
                  <a16:creationId xmlns:a16="http://schemas.microsoft.com/office/drawing/2014/main" id="{BBD40623-0CC1-4EC9-A509-ABA18C6C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704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969696"/>
                  </a:solidFill>
                  <a:latin typeface="Arial" charset="0"/>
                </a:rPr>
                <a:t>Mt</a:t>
              </a: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meitnerium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0" name="Rectangle 125">
              <a:extLst>
                <a:ext uri="{FF2B5EF4-FFF2-40B4-BE49-F238E27FC236}">
                  <a16:creationId xmlns:a16="http://schemas.microsoft.com/office/drawing/2014/main" id="{5190DA71-0B2D-466A-97B3-8AECB593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55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969696"/>
                  </a:solidFill>
                  <a:latin typeface="Arial" charset="0"/>
                </a:rPr>
                <a:t>Ds</a:t>
              </a: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darmstadtium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1" name="Rectangle 126">
              <a:extLst>
                <a:ext uri="{FF2B5EF4-FFF2-40B4-BE49-F238E27FC236}">
                  <a16:creationId xmlns:a16="http://schemas.microsoft.com/office/drawing/2014/main" id="{A13C2A91-ED2F-4D0B-B013-3254CCD8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4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969696"/>
                  </a:solidFill>
                  <a:latin typeface="Arial" charset="0"/>
                </a:rPr>
                <a:t>Rg</a:t>
              </a:r>
              <a:endParaRPr lang="en-GB" sz="1028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goentgenium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2" name="Rectangle 127">
              <a:extLst>
                <a:ext uri="{FF2B5EF4-FFF2-40B4-BE49-F238E27FC236}">
                  <a16:creationId xmlns:a16="http://schemas.microsoft.com/office/drawing/2014/main" id="{3095CFBA-9607-4C5A-AB5A-54A61C249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266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969696"/>
                  </a:solidFill>
                  <a:latin typeface="Arial" charset="0"/>
                </a:rPr>
                <a:t>Cn</a:t>
              </a: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copernicium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3" name="Rectangle 134">
              <a:extLst>
                <a:ext uri="{FF2B5EF4-FFF2-40B4-BE49-F238E27FC236}">
                  <a16:creationId xmlns:a16="http://schemas.microsoft.com/office/drawing/2014/main" id="{92B109F9-BFA8-4A22-AEE8-457537FBC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89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969696"/>
                  </a:solidFill>
                  <a:latin typeface="Arial" charset="0"/>
                </a:rPr>
                <a:t>Lv</a:t>
              </a:r>
              <a:endParaRPr lang="en-GB" sz="1028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livermorium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4" name="Rectangle 147">
              <a:extLst>
                <a:ext uri="{FF2B5EF4-FFF2-40B4-BE49-F238E27FC236}">
                  <a16:creationId xmlns:a16="http://schemas.microsoft.com/office/drawing/2014/main" id="{84799CCF-367A-4A93-9CFF-5BF610F5D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5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969696"/>
                  </a:solidFill>
                  <a:latin typeface="Arial" charset="0"/>
                </a:rPr>
                <a:t>Nh</a:t>
              </a:r>
              <a:endParaRPr lang="en-GB" sz="1028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nihonium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5" name="Rectangle 149">
              <a:extLst>
                <a:ext uri="{FF2B5EF4-FFF2-40B4-BE49-F238E27FC236}">
                  <a16:creationId xmlns:a16="http://schemas.microsoft.com/office/drawing/2014/main" id="{E69F37EC-CF47-4BE5-9396-32348D27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277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969696"/>
                  </a:solidFill>
                  <a:latin typeface="Arial" charset="0"/>
                </a:rPr>
                <a:t>Fl</a:t>
              </a:r>
              <a:endParaRPr lang="en-GB" sz="1028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flerovium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6" name="Rectangle 150">
              <a:extLst>
                <a:ext uri="{FF2B5EF4-FFF2-40B4-BE49-F238E27FC236}">
                  <a16:creationId xmlns:a16="http://schemas.microsoft.com/office/drawing/2014/main" id="{7B3A38B1-CBCA-4B22-AD1D-3F13A8344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36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969696"/>
                  </a:solidFill>
                  <a:latin typeface="Arial" charset="0"/>
                </a:rPr>
                <a:t>Mc</a:t>
              </a: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moscovium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7" name="Rectangle 155">
              <a:extLst>
                <a:ext uri="{FF2B5EF4-FFF2-40B4-BE49-F238E27FC236}">
                  <a16:creationId xmlns:a16="http://schemas.microsoft.com/office/drawing/2014/main" id="{8ADE6756-45CE-4B9E-BD11-AC04CB50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7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969696"/>
                  </a:solidFill>
                  <a:latin typeface="Arial" charset="0"/>
                </a:rPr>
                <a:t>Ts</a:t>
              </a:r>
              <a:endParaRPr lang="en-GB" sz="1028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tennessine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8" name="Rectangle 174">
              <a:extLst>
                <a:ext uri="{FF2B5EF4-FFF2-40B4-BE49-F238E27FC236}">
                  <a16:creationId xmlns:a16="http://schemas.microsoft.com/office/drawing/2014/main" id="{854B8C56-9C8E-4AA4-8521-21891CC5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004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969696"/>
                  </a:solidFill>
                  <a:latin typeface="Arial" charset="0"/>
                </a:rPr>
                <a:t>Og</a:t>
              </a:r>
              <a:endParaRPr lang="en-GB" sz="1028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oganesson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19" name="Rectangle 85">
              <a:extLst>
                <a:ext uri="{FF2B5EF4-FFF2-40B4-BE49-F238E27FC236}">
                  <a16:creationId xmlns:a16="http://schemas.microsoft.com/office/drawing/2014/main" id="{5230362D-5A9C-4CCC-B22D-B7C8690E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217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969696"/>
                  </a:solidFill>
                  <a:latin typeface="Arial" charset="0"/>
                </a:rPr>
                <a:t>Rf</a:t>
              </a:r>
              <a:endParaRPr lang="en-GB" sz="1028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rutherfordium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0" name="Rectangle 120">
              <a:extLst>
                <a:ext uri="{FF2B5EF4-FFF2-40B4-BE49-F238E27FC236}">
                  <a16:creationId xmlns:a16="http://schemas.microsoft.com/office/drawing/2014/main" id="{9BCC4B40-3745-40D2-A5EB-5A45EEAF9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479" y="4721126"/>
              <a:ext cx="450850" cy="539750"/>
            </a:xfrm>
            <a:prstGeom prst="rect">
              <a:avLst/>
            </a:prstGeom>
            <a:solidFill>
              <a:srgbClr val="0078D7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FFFFFF"/>
                  </a:solidFill>
                  <a:latin typeface="Arial" charset="0"/>
                </a:rPr>
                <a:t>Db</a:t>
              </a: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FFFFFF"/>
                  </a:solidFill>
                  <a:latin typeface="Arial" charset="0"/>
                </a:rPr>
                <a:t>dubnium</a:t>
              </a:r>
              <a:endParaRPr lang="en-GB" sz="490" dirty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1" name="Rectangle 121">
              <a:extLst>
                <a:ext uri="{FF2B5EF4-FFF2-40B4-BE49-F238E27FC236}">
                  <a16:creationId xmlns:a16="http://schemas.microsoft.com/office/drawing/2014/main" id="{DBB8946D-559A-4661-9D89-0B861C7FB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329" y="4721126"/>
              <a:ext cx="449263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969696"/>
                  </a:solidFill>
                  <a:latin typeface="Arial" charset="0"/>
                </a:rPr>
                <a:t>Sg</a:t>
              </a: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seaborgium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2" name="Rectangle 122">
              <a:extLst>
                <a:ext uri="{FF2B5EF4-FFF2-40B4-BE49-F238E27FC236}">
                  <a16:creationId xmlns:a16="http://schemas.microsoft.com/office/drawing/2014/main" id="{C1D70C00-3502-41B3-8487-0E53FCF97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592" y="4721126"/>
              <a:ext cx="450850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 err="1">
                  <a:solidFill>
                    <a:srgbClr val="969696"/>
                  </a:solidFill>
                  <a:latin typeface="Arial" charset="0"/>
                </a:rPr>
                <a:t>Bh</a:t>
              </a:r>
              <a:endParaRPr lang="en-GB" sz="1028" b="1" dirty="0">
                <a:solidFill>
                  <a:srgbClr val="969696"/>
                </a:solidFill>
                <a:latin typeface="Arial" charset="0"/>
              </a:endParaRP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bohrium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3" name="Rectangle 123">
              <a:extLst>
                <a:ext uri="{FF2B5EF4-FFF2-40B4-BE49-F238E27FC236}">
                  <a16:creationId xmlns:a16="http://schemas.microsoft.com/office/drawing/2014/main" id="{BEF7DDDA-BE09-49D9-8203-7CEFB23DB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442" y="4721126"/>
              <a:ext cx="449262" cy="539750"/>
            </a:xfrm>
            <a:prstGeom prst="rect">
              <a:avLst/>
            </a:prstGeom>
            <a:solidFill>
              <a:srgbClr val="525252"/>
            </a:solidFill>
            <a:ln w="9525">
              <a:solidFill>
                <a:srgbClr val="1E1E1E"/>
              </a:solidFill>
              <a:miter lim="800000"/>
              <a:headEnd/>
              <a:tailEnd/>
            </a:ln>
            <a:effectLst/>
          </p:spPr>
          <p:txBody>
            <a:bodyPr wrap="none" lIns="70557" rIns="70557" anchor="ctr"/>
            <a:lstStyle/>
            <a:p>
              <a:pPr algn="ctr" defTabSz="932283">
                <a:defRPr/>
              </a:pPr>
              <a:r>
                <a:rPr lang="en-GB" sz="1028" b="1" dirty="0">
                  <a:solidFill>
                    <a:srgbClr val="969696"/>
                  </a:solidFill>
                  <a:latin typeface="Arial" charset="0"/>
                </a:rPr>
                <a:t>Hs</a:t>
              </a:r>
            </a:p>
            <a:p>
              <a:pPr algn="ctr" defTabSz="932283">
                <a:defRPr/>
              </a:pPr>
              <a:r>
                <a:rPr lang="en-GB" sz="490" dirty="0" err="1">
                  <a:solidFill>
                    <a:srgbClr val="969696"/>
                  </a:solidFill>
                  <a:latin typeface="Arial" charset="0"/>
                </a:rPr>
                <a:t>hassium</a:t>
              </a:r>
              <a:endParaRPr lang="en-GB" sz="490" dirty="0">
                <a:solidFill>
                  <a:srgbClr val="969696"/>
                </a:solidFill>
                <a:latin typeface="Arial" charset="0"/>
              </a:endParaRPr>
            </a:p>
          </p:txBody>
        </p:sp>
        <p:sp>
          <p:nvSpPr>
            <p:cNvPr id="224" name="Text Box 228">
              <a:extLst>
                <a:ext uri="{FF2B5EF4-FFF2-40B4-BE49-F238E27FC236}">
                  <a16:creationId xmlns:a16="http://schemas.microsoft.com/office/drawing/2014/main" id="{68F02B2D-E72E-432A-BF2E-F9170B20D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2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104</a:t>
              </a:r>
            </a:p>
          </p:txBody>
        </p:sp>
        <p:sp>
          <p:nvSpPr>
            <p:cNvPr id="225" name="Text Box 228">
              <a:extLst>
                <a:ext uri="{FF2B5EF4-FFF2-40B4-BE49-F238E27FC236}">
                  <a16:creationId xmlns:a16="http://schemas.microsoft.com/office/drawing/2014/main" id="{93D92979-6826-4DBF-8834-CD12A0BD8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1480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FFFFFF"/>
                  </a:solidFill>
                </a:rPr>
                <a:t>105</a:t>
              </a:r>
            </a:p>
          </p:txBody>
        </p:sp>
        <p:sp>
          <p:nvSpPr>
            <p:cNvPr id="226" name="Text Box 228">
              <a:extLst>
                <a:ext uri="{FF2B5EF4-FFF2-40B4-BE49-F238E27FC236}">
                  <a16:creationId xmlns:a16="http://schemas.microsoft.com/office/drawing/2014/main" id="{D058722E-9202-4120-B3FD-8FF4A9082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3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106</a:t>
              </a:r>
            </a:p>
          </p:txBody>
        </p:sp>
        <p:sp>
          <p:nvSpPr>
            <p:cNvPr id="227" name="Text Box 228">
              <a:extLst>
                <a:ext uri="{FF2B5EF4-FFF2-40B4-BE49-F238E27FC236}">
                  <a16:creationId xmlns:a16="http://schemas.microsoft.com/office/drawing/2014/main" id="{CED02FA7-3DE1-4900-8879-0F112E916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15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107</a:t>
              </a:r>
            </a:p>
          </p:txBody>
        </p:sp>
        <p:sp>
          <p:nvSpPr>
            <p:cNvPr id="228" name="Text Box 228">
              <a:extLst>
                <a:ext uri="{FF2B5EF4-FFF2-40B4-BE49-F238E27FC236}">
                  <a16:creationId xmlns:a16="http://schemas.microsoft.com/office/drawing/2014/main" id="{A701D929-59B6-42DC-AD9B-B9025CA48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244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108</a:t>
              </a:r>
            </a:p>
          </p:txBody>
        </p:sp>
        <p:sp>
          <p:nvSpPr>
            <p:cNvPr id="229" name="Text Box 228">
              <a:extLst>
                <a:ext uri="{FF2B5EF4-FFF2-40B4-BE49-F238E27FC236}">
                  <a16:creationId xmlns:a16="http://schemas.microsoft.com/office/drawing/2014/main" id="{A14995A6-634B-4AEB-A757-C0A209E4E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17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109</a:t>
              </a:r>
            </a:p>
          </p:txBody>
        </p:sp>
        <p:sp>
          <p:nvSpPr>
            <p:cNvPr id="230" name="Text Box 228">
              <a:extLst>
                <a:ext uri="{FF2B5EF4-FFF2-40B4-BE49-F238E27FC236}">
                  <a16:creationId xmlns:a16="http://schemas.microsoft.com/office/drawing/2014/main" id="{F7CA8494-948A-4514-831A-723E6FE60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55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110</a:t>
              </a:r>
            </a:p>
          </p:txBody>
        </p:sp>
        <p:sp>
          <p:nvSpPr>
            <p:cNvPr id="231" name="Text Box 228">
              <a:extLst>
                <a:ext uri="{FF2B5EF4-FFF2-40B4-BE49-F238E27FC236}">
                  <a16:creationId xmlns:a16="http://schemas.microsoft.com/office/drawing/2014/main" id="{8226F5F4-C43B-43BD-86DF-2068B55A0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34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111</a:t>
              </a:r>
            </a:p>
          </p:txBody>
        </p:sp>
        <p:sp>
          <p:nvSpPr>
            <p:cNvPr id="232" name="Text Box 228">
              <a:extLst>
                <a:ext uri="{FF2B5EF4-FFF2-40B4-BE49-F238E27FC236}">
                  <a16:creationId xmlns:a16="http://schemas.microsoft.com/office/drawing/2014/main" id="{E0AAB796-BA8C-4994-A7C0-37293E4FA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3517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113</a:t>
              </a:r>
            </a:p>
          </p:txBody>
        </p:sp>
        <p:sp>
          <p:nvSpPr>
            <p:cNvPr id="233" name="Text Box 228">
              <a:extLst>
                <a:ext uri="{FF2B5EF4-FFF2-40B4-BE49-F238E27FC236}">
                  <a16:creationId xmlns:a16="http://schemas.microsoft.com/office/drawing/2014/main" id="{80D05B30-4906-4E6D-8BA8-8560DA6E8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277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114</a:t>
              </a:r>
            </a:p>
          </p:txBody>
        </p:sp>
        <p:sp>
          <p:nvSpPr>
            <p:cNvPr id="234" name="Text Box 228">
              <a:extLst>
                <a:ext uri="{FF2B5EF4-FFF2-40B4-BE49-F238E27FC236}">
                  <a16:creationId xmlns:a16="http://schemas.microsoft.com/office/drawing/2014/main" id="{8AADA43A-A2EE-48BA-AC30-2F31C8A4A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3629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115</a:t>
              </a:r>
            </a:p>
          </p:txBody>
        </p:sp>
        <p:sp>
          <p:nvSpPr>
            <p:cNvPr id="235" name="Text Box 228">
              <a:extLst>
                <a:ext uri="{FF2B5EF4-FFF2-40B4-BE49-F238E27FC236}">
                  <a16:creationId xmlns:a16="http://schemas.microsoft.com/office/drawing/2014/main" id="{1DC75C70-47CF-47BE-AD8D-6A57DC18B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2892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116</a:t>
              </a:r>
            </a:p>
          </p:txBody>
        </p:sp>
        <p:sp>
          <p:nvSpPr>
            <p:cNvPr id="236" name="Text Box 228">
              <a:extLst>
                <a:ext uri="{FF2B5EF4-FFF2-40B4-BE49-F238E27FC236}">
                  <a16:creationId xmlns:a16="http://schemas.microsoft.com/office/drawing/2014/main" id="{517FAB3A-B2C4-4DB9-9C2F-CDC27A738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3741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117</a:t>
              </a:r>
            </a:p>
          </p:txBody>
        </p:sp>
        <p:sp>
          <p:nvSpPr>
            <p:cNvPr id="237" name="Text Box 228">
              <a:extLst>
                <a:ext uri="{FF2B5EF4-FFF2-40B4-BE49-F238E27FC236}">
                  <a16:creationId xmlns:a16="http://schemas.microsoft.com/office/drawing/2014/main" id="{619DC587-3127-402F-948C-E495C6A41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3004" y="4721126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118</a:t>
              </a:r>
            </a:p>
          </p:txBody>
        </p:sp>
        <p:sp>
          <p:nvSpPr>
            <p:cNvPr id="238" name="Text Box 228">
              <a:extLst>
                <a:ext uri="{FF2B5EF4-FFF2-40B4-BE49-F238E27FC236}">
                  <a16:creationId xmlns:a16="http://schemas.microsoft.com/office/drawing/2014/main" id="{AC6AE637-9785-4C8C-86F8-781AE60A2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7932" y="4714975"/>
              <a:ext cx="233728" cy="1570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70557" rIns="70557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32283">
                <a:spcBef>
                  <a:spcPct val="0"/>
                </a:spcBef>
                <a:buNone/>
                <a:defRPr/>
              </a:pPr>
              <a:r>
                <a:rPr lang="en-GB" altLang="en-US" sz="392" dirty="0">
                  <a:solidFill>
                    <a:srgbClr val="969696"/>
                  </a:solidFill>
                </a:rPr>
                <a:t>112</a:t>
              </a:r>
            </a:p>
          </p:txBody>
        </p:sp>
      </p:grpSp>
      <p:sp>
        <p:nvSpPr>
          <p:cNvPr id="735" name="TextBox 734">
            <a:extLst>
              <a:ext uri="{FF2B5EF4-FFF2-40B4-BE49-F238E27FC236}">
                <a16:creationId xmlns:a16="http://schemas.microsoft.com/office/drawing/2014/main" id="{AC9FE928-E73B-4AAA-AC87-25B344FFE4FF}"/>
              </a:ext>
            </a:extLst>
          </p:cNvPr>
          <p:cNvSpPr txBox="1"/>
          <p:nvPr/>
        </p:nvSpPr>
        <p:spPr>
          <a:xfrm>
            <a:off x="8486333" y="2234564"/>
            <a:ext cx="3443208" cy="1439950"/>
          </a:xfrm>
          <a:prstGeom prst="rect">
            <a:avLst/>
          </a:prstGeom>
          <a:noFill/>
        </p:spPr>
        <p:txBody>
          <a:bodyPr wrap="square" lIns="179212" tIns="143371" rIns="179212" bIns="143371" rtlCol="0">
            <a:spAutoFit/>
          </a:bodyPr>
          <a:lstStyle/>
          <a:p>
            <a:pPr defTabSz="932283">
              <a:lnSpc>
                <a:spcPct val="90000"/>
              </a:lnSpc>
              <a:spcAft>
                <a:spcPts val="588"/>
              </a:spcAft>
              <a:defRPr/>
            </a:pPr>
            <a:r>
              <a:rPr lang="en-GB" sz="1764" dirty="0">
                <a:solidFill>
                  <a:sysClr val="windowText" lastClr="000000"/>
                </a:solidFill>
                <a:latin typeface="Segoe UI Semilight"/>
              </a:rPr>
              <a:t>Over 110 groups known to us</a:t>
            </a:r>
          </a:p>
          <a:p>
            <a:pPr defTabSz="932283">
              <a:lnSpc>
                <a:spcPct val="90000"/>
              </a:lnSpc>
              <a:spcAft>
                <a:spcPts val="588"/>
              </a:spcAft>
              <a:defRPr/>
            </a:pPr>
            <a:endParaRPr lang="en-GB" sz="1764" dirty="0">
              <a:solidFill>
                <a:sysClr val="windowText" lastClr="000000"/>
              </a:solidFill>
              <a:latin typeface="Segoe UI Semilight"/>
            </a:endParaRPr>
          </a:p>
          <a:p>
            <a:pPr defTabSz="932283">
              <a:lnSpc>
                <a:spcPct val="90000"/>
              </a:lnSpc>
              <a:spcAft>
                <a:spcPts val="588"/>
              </a:spcAft>
              <a:defRPr/>
            </a:pPr>
            <a:r>
              <a:rPr lang="en-GB" sz="1764" dirty="0">
                <a:solidFill>
                  <a:sysClr val="windowText" lastClr="000000"/>
                </a:solidFill>
                <a:latin typeface="Segoe UI Semilight"/>
              </a:rPr>
              <a:t>Over 70 full-fledged Activity Groups</a:t>
            </a:r>
          </a:p>
        </p:txBody>
      </p:sp>
      <p:sp>
        <p:nvSpPr>
          <p:cNvPr id="737" name="Title 1">
            <a:extLst>
              <a:ext uri="{FF2B5EF4-FFF2-40B4-BE49-F238E27FC236}">
                <a16:creationId xmlns:a16="http://schemas.microsoft.com/office/drawing/2014/main" id="{A871720F-6058-491A-A636-181CA3326B64}"/>
              </a:ext>
            </a:extLst>
          </p:cNvPr>
          <p:cNvSpPr txBox="1">
            <a:spLocks/>
          </p:cNvSpPr>
          <p:nvPr/>
        </p:nvSpPr>
        <p:spPr>
          <a:xfrm>
            <a:off x="271586" y="290776"/>
            <a:ext cx="11469932" cy="899303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3917">
              <a:defRPr/>
            </a:pPr>
            <a:r>
              <a:rPr lang="en-GB" sz="4703" dirty="0">
                <a:solidFill>
                  <a:sysClr val="windowText" lastClr="000000"/>
                </a:solidFill>
                <a:latin typeface="Segoe UI"/>
              </a:rPr>
              <a:t>Activity Groups</a:t>
            </a:r>
          </a:p>
        </p:txBody>
      </p:sp>
    </p:spTree>
    <p:extLst>
      <p:ext uri="{BB962C8B-B14F-4D97-AF65-F5344CB8AC3E}">
        <p14:creationId xmlns:p14="http://schemas.microsoft.com/office/powerpoint/2010/main" val="23909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03A8-4249-4C4B-A6CF-2A88E79D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AF2A4-B6EE-4197-9C89-B6DA430A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" y="190960"/>
            <a:ext cx="12190271" cy="6476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61CC4-9D31-433A-A12C-DE7DF5EA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904" y="195722"/>
            <a:ext cx="2857094" cy="4333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D75A6-CA3A-4DBD-90E1-732CEFBC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" y="178261"/>
            <a:ext cx="12190271" cy="65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14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787D67BC-967A-4C01-A29C-D2EC6F4956EC}" vid="{F3CD1181-7929-4859-831D-E80CB29E2427}"/>
    </a:ext>
  </a:extLst>
</a:theme>
</file>

<file path=ppt/theme/theme2.xml><?xml version="1.0" encoding="utf-8"?>
<a:theme xmlns:a="http://schemas.openxmlformats.org/drawingml/2006/main" name="1_8-50009_MSTIC_PPT_Template_Light">
  <a:themeElements>
    <a:clrScheme name="MSTIC">
      <a:dk1>
        <a:srgbClr val="505050"/>
      </a:dk1>
      <a:lt1>
        <a:sysClr val="window" lastClr="FFFFFF"/>
      </a:lt1>
      <a:dk2>
        <a:srgbClr val="00188F"/>
      </a:dk2>
      <a:lt2>
        <a:srgbClr val="EAEAEA"/>
      </a:lt2>
      <a:accent1>
        <a:srgbClr val="0078D7"/>
      </a:accent1>
      <a:accent2>
        <a:srgbClr val="00BCF2"/>
      </a:accent2>
      <a:accent3>
        <a:srgbClr val="008272"/>
      </a:accent3>
      <a:accent4>
        <a:srgbClr val="002050"/>
      </a:accent4>
      <a:accent5>
        <a:srgbClr val="FFB900"/>
      </a:accent5>
      <a:accent6>
        <a:srgbClr val="A80000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TIC_Template_16x9.potx" id="{E54F3677-C9AE-4121-8975-1B0B050438EF}" vid="{7655FF58-2C1E-4099-B563-219E90E727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1806</Words>
  <Application>Microsoft Office PowerPoint</Application>
  <PresentationFormat>Widescreen</PresentationFormat>
  <Paragraphs>630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Arial</vt:lpstr>
      <vt:lpstr>Arial</vt:lpstr>
      <vt:lpstr>Calibri</vt:lpstr>
      <vt:lpstr>Calibri Light</vt:lpstr>
      <vt:lpstr>Consolas</vt:lpstr>
      <vt:lpstr>Helvetica Neue</vt:lpstr>
      <vt:lpstr>Segoe UI</vt:lpstr>
      <vt:lpstr>Segoe UI Light</vt:lpstr>
      <vt:lpstr>Segoe UI Semibold</vt:lpstr>
      <vt:lpstr>Segoe UI Semilight</vt:lpstr>
      <vt:lpstr>Wingdings</vt:lpstr>
      <vt:lpstr>8-50009_MSTIC_PPT_Template_Light</vt:lpstr>
      <vt:lpstr>1_8-50009_MSTIC_PPT_Template_Light</vt:lpstr>
      <vt:lpstr>{Growth} Hacking to Better Security</vt:lpstr>
      <vt:lpstr>Satya Talks “Growth”</vt:lpstr>
      <vt:lpstr>How to help teams learn as fast as possible?</vt:lpstr>
      <vt:lpstr>Accelerating Learning in InfoSec</vt:lpstr>
      <vt:lpstr>If you want to go fast, go alone  If you want to go far, go together  African Proverb</vt:lpstr>
      <vt:lpstr>Organized Knowledge</vt:lpstr>
      <vt:lpstr>Knowledge</vt:lpstr>
      <vt:lpstr>PowerPoint Presentation</vt:lpstr>
      <vt:lpstr>PowerPoint Presentation</vt:lpstr>
      <vt:lpstr>Researcher Interest in O365 Increasing</vt:lpstr>
      <vt:lpstr>Iranian hackers indicted by DOJ after targeting cloud customers</vt:lpstr>
      <vt:lpstr>Credential Attacks - THALLIUM</vt:lpstr>
      <vt:lpstr>THALLIUM Attack</vt:lpstr>
      <vt:lpstr>Attack Techniques</vt:lpstr>
      <vt:lpstr>Password Spray (on steroids)</vt:lpstr>
      <vt:lpstr>PowerPoint Presentation</vt:lpstr>
      <vt:lpstr>Phishing: 2FA bypass with OAuth Phishing</vt:lpstr>
      <vt:lpstr>Phishing: 2FA Bypass with MITM Evilginx2</vt:lpstr>
      <vt:lpstr>Actions on Intent: Forwarding email</vt:lpstr>
      <vt:lpstr>PowerPoint Presentation</vt:lpstr>
      <vt:lpstr>Tested the waters to see if there was interest in post-breach O365 scenarios, and YES there was!</vt:lpstr>
      <vt:lpstr>After tweeting, the research community started pointing out even more tools &amp; techniques</vt:lpstr>
      <vt:lpstr>Executable Know-how</vt:lpstr>
      <vt:lpstr>PowerPoint Presentation</vt:lpstr>
      <vt:lpstr>PowerPoint Presentation</vt:lpstr>
      <vt:lpstr>Repeatable Analysis</vt:lpstr>
      <vt:lpstr>How to Climb the Ladder of Mastery Faster?</vt:lpstr>
      <vt:lpstr>Introducing Microsoft Azure Sentinel</vt:lpstr>
      <vt:lpstr>PowerPoint Presentation</vt:lpstr>
      <vt:lpstr>PowerPoint Presentation</vt:lpstr>
      <vt:lpstr>PowerPoint Presentation</vt:lpstr>
      <vt:lpstr>IPs that AAD already knows are bad</vt:lpstr>
      <vt:lpstr>Find IPs from bad UserAgent strings</vt:lpstr>
      <vt:lpstr>Find invalid IMAP logins </vt:lpstr>
      <vt:lpstr>Combining Signals and cross-checking </vt:lpstr>
      <vt:lpstr>Cross-checking to find distinct activity</vt:lpstr>
      <vt:lpstr>Find IPs near a known good one</vt:lpstr>
      <vt:lpstr>PowerPoint Presentation</vt:lpstr>
      <vt:lpstr> Jupyter</vt:lpstr>
      <vt:lpstr>Notebooks</vt:lpstr>
      <vt:lpstr>O365 Notebook Visualizations</vt:lpstr>
      <vt:lpstr>Azure Sentinel Notebooks Published on GitHub</vt:lpstr>
      <vt:lpstr>PowerPoint Presentation</vt:lpstr>
      <vt:lpstr>Automation</vt:lpstr>
      <vt:lpstr>Scheduling Notebooks</vt:lpstr>
      <vt:lpstr>Automation with Azure Logic Apps</vt:lpstr>
      <vt:lpstr>Accelerating Learning in InfoSec</vt:lpstr>
      <vt:lpstr>PowerPoint Presentation</vt:lpstr>
      <vt:lpstr>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Dig Keynote</dc:title>
  <dc:creator>John Lambert (MSTIC)</dc:creator>
  <cp:lastModifiedBy>John Lambert (MSTIC)</cp:lastModifiedBy>
  <cp:revision>129</cp:revision>
  <dcterms:created xsi:type="dcterms:W3CDTF">2019-04-15T14:53:29Z</dcterms:created>
  <dcterms:modified xsi:type="dcterms:W3CDTF">2019-06-05T17:14:15Z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johnla@ntdev.microsoft.com</vt:lpwstr>
  </property>
  <property fmtid="{D5CDD505-2E9C-101B-9397-08002B2CF9AE}" pid="5" name="MSIP_Label_f42aa342-8706-4288-bd11-ebb85995028c_SetDate">
    <vt:lpwstr>2019-04-15T14:58:53.4063349Z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df87c51c-7ff1-4d8d-91f5-4c823c908b39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